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Roboto"/>
      <p:regular r:id="rId29"/>
      <p:bold r:id="rId30"/>
      <p:italic r:id="rId31"/>
      <p:boldItalic r:id="rId32"/>
    </p:embeddedFont>
    <p:embeddedFont>
      <p:font typeface="Varela Round"/>
      <p:regular r:id="rId33"/>
    </p:embeddedFont>
    <p:embeddedFont>
      <p:font typeface="Raleway Ligh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8" roundtripDataSignature="AMtx7mi4lW2vAEoK3ZXMeFkEDCT89/rv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VarelaRound-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RalewayLight-bold.fntdata"/><Relationship Id="rId12" Type="http://schemas.openxmlformats.org/officeDocument/2006/relationships/slide" Target="slides/slide7.xml"/><Relationship Id="rId34" Type="http://schemas.openxmlformats.org/officeDocument/2006/relationships/font" Target="fonts/RalewayLight-regular.fntdata"/><Relationship Id="rId15" Type="http://schemas.openxmlformats.org/officeDocument/2006/relationships/slide" Target="slides/slide10.xml"/><Relationship Id="rId37" Type="http://schemas.openxmlformats.org/officeDocument/2006/relationships/font" Target="fonts/RalewayLight-boldItalic.fntdata"/><Relationship Id="rId14" Type="http://schemas.openxmlformats.org/officeDocument/2006/relationships/slide" Target="slides/slide9.xml"/><Relationship Id="rId36" Type="http://schemas.openxmlformats.org/officeDocument/2006/relationships/font" Target="fonts/RalewayLight-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bg>
      <p:bgPr>
        <a:solidFill>
          <a:srgbClr val="F99797"/>
        </a:solidFill>
      </p:bgPr>
    </p:bg>
    <p:spTree>
      <p:nvGrpSpPr>
        <p:cNvPr id="9" name="Shape 9"/>
        <p:cNvGrpSpPr/>
        <p:nvPr/>
      </p:nvGrpSpPr>
      <p:grpSpPr>
        <a:xfrm>
          <a:off x="0" y="0"/>
          <a:ext cx="0" cy="0"/>
          <a:chOff x="0" y="0"/>
          <a:chExt cx="0" cy="0"/>
        </a:xfrm>
      </p:grpSpPr>
      <p:pic>
        <p:nvPicPr>
          <p:cNvPr id="10" name="Google Shape;10;p21"/>
          <p:cNvPicPr preferRelativeResize="0"/>
          <p:nvPr/>
        </p:nvPicPr>
        <p:blipFill rotWithShape="1">
          <a:blip r:embed="rId2">
            <a:alphaModFix/>
          </a:blip>
          <a:srcRect b="0" l="0" r="0" t="0"/>
          <a:stretch/>
        </p:blipFill>
        <p:spPr>
          <a:xfrm flipH="1">
            <a:off x="3170290" y="771750"/>
            <a:ext cx="2803416" cy="3600000"/>
          </a:xfrm>
          <a:prstGeom prst="rect">
            <a:avLst/>
          </a:prstGeom>
          <a:noFill/>
          <a:ln>
            <a:noFill/>
          </a:ln>
        </p:spPr>
      </p:pic>
      <p:sp>
        <p:nvSpPr>
          <p:cNvPr id="11" name="Google Shape;11;p21"/>
          <p:cNvSpPr txBox="1"/>
          <p:nvPr>
            <p:ph type="title"/>
          </p:nvPr>
        </p:nvSpPr>
        <p:spPr>
          <a:xfrm>
            <a:off x="1835550" y="1787700"/>
            <a:ext cx="5472900" cy="156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sz="3600">
                <a:solidFill>
                  <a:srgbClr val="FFFFFF"/>
                </a:solidFill>
                <a:latin typeface="Varela Round"/>
                <a:ea typeface="Varela Round"/>
                <a:cs typeface="Varela Round"/>
                <a:sym typeface="Varela Round"/>
              </a:defRPr>
            </a:lvl1pPr>
            <a:lvl2pPr lvl="1" algn="l">
              <a:lnSpc>
                <a:spcPct val="100000"/>
              </a:lnSpc>
              <a:spcBef>
                <a:spcPts val="0"/>
              </a:spcBef>
              <a:spcAft>
                <a:spcPts val="0"/>
              </a:spcAft>
              <a:buSzPts val="2800"/>
              <a:buNone/>
              <a:defRPr sz="3600">
                <a:latin typeface="Roboto"/>
                <a:ea typeface="Roboto"/>
                <a:cs typeface="Roboto"/>
                <a:sym typeface="Roboto"/>
              </a:defRPr>
            </a:lvl2pPr>
            <a:lvl3pPr lvl="2" algn="l">
              <a:lnSpc>
                <a:spcPct val="100000"/>
              </a:lnSpc>
              <a:spcBef>
                <a:spcPts val="0"/>
              </a:spcBef>
              <a:spcAft>
                <a:spcPts val="0"/>
              </a:spcAft>
              <a:buSzPts val="2800"/>
              <a:buNone/>
              <a:defRPr sz="3600">
                <a:latin typeface="Roboto"/>
                <a:ea typeface="Roboto"/>
                <a:cs typeface="Roboto"/>
                <a:sym typeface="Roboto"/>
              </a:defRPr>
            </a:lvl3pPr>
            <a:lvl4pPr lvl="3" algn="l">
              <a:lnSpc>
                <a:spcPct val="100000"/>
              </a:lnSpc>
              <a:spcBef>
                <a:spcPts val="0"/>
              </a:spcBef>
              <a:spcAft>
                <a:spcPts val="0"/>
              </a:spcAft>
              <a:buSzPts val="2800"/>
              <a:buNone/>
              <a:defRPr sz="3600">
                <a:latin typeface="Roboto"/>
                <a:ea typeface="Roboto"/>
                <a:cs typeface="Roboto"/>
                <a:sym typeface="Roboto"/>
              </a:defRPr>
            </a:lvl4pPr>
            <a:lvl5pPr lvl="4" algn="l">
              <a:lnSpc>
                <a:spcPct val="100000"/>
              </a:lnSpc>
              <a:spcBef>
                <a:spcPts val="0"/>
              </a:spcBef>
              <a:spcAft>
                <a:spcPts val="0"/>
              </a:spcAft>
              <a:buSzPts val="2800"/>
              <a:buNone/>
              <a:defRPr sz="3600">
                <a:latin typeface="Roboto"/>
                <a:ea typeface="Roboto"/>
                <a:cs typeface="Roboto"/>
                <a:sym typeface="Roboto"/>
              </a:defRPr>
            </a:lvl5pPr>
            <a:lvl6pPr lvl="5" algn="l">
              <a:lnSpc>
                <a:spcPct val="100000"/>
              </a:lnSpc>
              <a:spcBef>
                <a:spcPts val="0"/>
              </a:spcBef>
              <a:spcAft>
                <a:spcPts val="0"/>
              </a:spcAft>
              <a:buSzPts val="2800"/>
              <a:buNone/>
              <a:defRPr sz="3600">
                <a:latin typeface="Roboto"/>
                <a:ea typeface="Roboto"/>
                <a:cs typeface="Roboto"/>
                <a:sym typeface="Roboto"/>
              </a:defRPr>
            </a:lvl6pPr>
            <a:lvl7pPr lvl="6" algn="l">
              <a:lnSpc>
                <a:spcPct val="100000"/>
              </a:lnSpc>
              <a:spcBef>
                <a:spcPts val="0"/>
              </a:spcBef>
              <a:spcAft>
                <a:spcPts val="0"/>
              </a:spcAft>
              <a:buSzPts val="2800"/>
              <a:buNone/>
              <a:defRPr sz="3600">
                <a:latin typeface="Roboto"/>
                <a:ea typeface="Roboto"/>
                <a:cs typeface="Roboto"/>
                <a:sym typeface="Roboto"/>
              </a:defRPr>
            </a:lvl7pPr>
            <a:lvl8pPr lvl="7" algn="l">
              <a:lnSpc>
                <a:spcPct val="100000"/>
              </a:lnSpc>
              <a:spcBef>
                <a:spcPts val="0"/>
              </a:spcBef>
              <a:spcAft>
                <a:spcPts val="0"/>
              </a:spcAft>
              <a:buSzPts val="2800"/>
              <a:buNone/>
              <a:defRPr sz="3600">
                <a:latin typeface="Roboto"/>
                <a:ea typeface="Roboto"/>
                <a:cs typeface="Roboto"/>
                <a:sym typeface="Roboto"/>
              </a:defRPr>
            </a:lvl8pPr>
            <a:lvl9pPr lvl="8" algn="l">
              <a:lnSpc>
                <a:spcPct val="100000"/>
              </a:lnSpc>
              <a:spcBef>
                <a:spcPts val="0"/>
              </a:spcBef>
              <a:spcAft>
                <a:spcPts val="0"/>
              </a:spcAft>
              <a:buSzPts val="2800"/>
              <a:buNone/>
              <a:defRPr sz="3600">
                <a:latin typeface="Roboto"/>
                <a:ea typeface="Roboto"/>
                <a:cs typeface="Roboto"/>
                <a:sym typeface="Roboto"/>
              </a:defRPr>
            </a:lvl9pPr>
          </a:lstStyle>
          <a:p/>
        </p:txBody>
      </p:sp>
      <p:pic>
        <p:nvPicPr>
          <p:cNvPr id="12" name="Google Shape;12;p21"/>
          <p:cNvPicPr preferRelativeResize="0"/>
          <p:nvPr/>
        </p:nvPicPr>
        <p:blipFill rotWithShape="1">
          <a:blip r:embed="rId3">
            <a:alphaModFix/>
          </a:blip>
          <a:srcRect b="0" l="0" r="0" t="0"/>
          <a:stretch/>
        </p:blipFill>
        <p:spPr>
          <a:xfrm>
            <a:off x="180000" y="180000"/>
            <a:ext cx="1718375" cy="59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7" name="Google Shape;47;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8" name="Google Shape;4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3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1" name="Google Shape;5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5" name="Google Shape;55;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6" name="Google Shape;56;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7" name="Google Shape;5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 name="Shape 58"/>
        <p:cNvGrpSpPr/>
        <p:nvPr/>
      </p:nvGrpSpPr>
      <p:grpSpPr>
        <a:xfrm>
          <a:off x="0" y="0"/>
          <a:ext cx="0" cy="0"/>
          <a:chOff x="0" y="0"/>
          <a:chExt cx="0" cy="0"/>
        </a:xfrm>
      </p:grpSpPr>
      <p:sp>
        <p:nvSpPr>
          <p:cNvPr id="59" name="Google Shape;59;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60" name="Google Shape;6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sp>
        <p:nvSpPr>
          <p:cNvPr id="62" name="Google Shape;62;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3" name="Google Shape;63;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4" name="Google Shape;6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ONE_COLUMN_TEXT_2_1_1_1_1">
    <p:bg>
      <p:bgPr>
        <a:solidFill>
          <a:srgbClr val="FFFFFF"/>
        </a:solidFill>
      </p:bgPr>
    </p:bg>
    <p:spTree>
      <p:nvGrpSpPr>
        <p:cNvPr id="13" name="Shape 13"/>
        <p:cNvGrpSpPr/>
        <p:nvPr/>
      </p:nvGrpSpPr>
      <p:grpSpPr>
        <a:xfrm>
          <a:off x="0" y="0"/>
          <a:ext cx="0" cy="0"/>
          <a:chOff x="0" y="0"/>
          <a:chExt cx="0" cy="0"/>
        </a:xfrm>
      </p:grpSpPr>
      <p:pic>
        <p:nvPicPr>
          <p:cNvPr id="14" name="Google Shape;14;p22"/>
          <p:cNvPicPr preferRelativeResize="0"/>
          <p:nvPr/>
        </p:nvPicPr>
        <p:blipFill rotWithShape="1">
          <a:blip r:embed="rId2">
            <a:alphaModFix/>
          </a:blip>
          <a:srcRect b="24810" l="12346" r="49021" t="24810"/>
          <a:stretch/>
        </p:blipFill>
        <p:spPr>
          <a:xfrm>
            <a:off x="126000" y="126000"/>
            <a:ext cx="686425" cy="4859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with Patern">
  <p:cSld name="ONE_COLUMN_TEXT_2_1_1_1">
    <p:bg>
      <p:bgPr>
        <a:solidFill>
          <a:srgbClr val="FFFFFF"/>
        </a:solidFill>
      </p:bgPr>
    </p:bg>
    <p:spTree>
      <p:nvGrpSpPr>
        <p:cNvPr id="15" name="Shape 15"/>
        <p:cNvGrpSpPr/>
        <p:nvPr/>
      </p:nvGrpSpPr>
      <p:grpSpPr>
        <a:xfrm>
          <a:off x="0" y="0"/>
          <a:ext cx="0" cy="0"/>
          <a:chOff x="0" y="0"/>
          <a:chExt cx="0" cy="0"/>
        </a:xfrm>
      </p:grpSpPr>
      <p:pic>
        <p:nvPicPr>
          <p:cNvPr id="16" name="Google Shape;16;p23"/>
          <p:cNvPicPr preferRelativeResize="0"/>
          <p:nvPr/>
        </p:nvPicPr>
        <p:blipFill rotWithShape="1">
          <a:blip r:embed="rId2">
            <a:alphaModFix/>
          </a:blip>
          <a:srcRect b="24814" l="12345" r="49024" t="24809"/>
          <a:stretch/>
        </p:blipFill>
        <p:spPr>
          <a:xfrm>
            <a:off x="126000" y="126000"/>
            <a:ext cx="686425" cy="485999"/>
          </a:xfrm>
          <a:prstGeom prst="rect">
            <a:avLst/>
          </a:prstGeom>
          <a:noFill/>
          <a:ln>
            <a:noFill/>
          </a:ln>
        </p:spPr>
      </p:pic>
      <p:pic>
        <p:nvPicPr>
          <p:cNvPr id="17" name="Google Shape;17;p23"/>
          <p:cNvPicPr preferRelativeResize="0"/>
          <p:nvPr/>
        </p:nvPicPr>
        <p:blipFill rotWithShape="1">
          <a:blip r:embed="rId3">
            <a:alphaModFix/>
          </a:blip>
          <a:srcRect b="0" l="0" r="0" t="0"/>
          <a:stretch/>
        </p:blipFill>
        <p:spPr>
          <a:xfrm>
            <a:off x="2772000" y="0"/>
            <a:ext cx="6371999" cy="51695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Section">
  <p:cSld name="ONE_COLUMN_TEXT_2_2">
    <p:spTree>
      <p:nvGrpSpPr>
        <p:cNvPr id="18" name="Shape 18"/>
        <p:cNvGrpSpPr/>
        <p:nvPr/>
      </p:nvGrpSpPr>
      <p:grpSpPr>
        <a:xfrm>
          <a:off x="0" y="0"/>
          <a:ext cx="0" cy="0"/>
          <a:chOff x="0" y="0"/>
          <a:chExt cx="0" cy="0"/>
        </a:xfrm>
      </p:grpSpPr>
      <p:sp>
        <p:nvSpPr>
          <p:cNvPr id="19" name="Google Shape;19;p24"/>
          <p:cNvSpPr/>
          <p:nvPr/>
        </p:nvSpPr>
        <p:spPr>
          <a:xfrm>
            <a:off x="-15875" y="-2650"/>
            <a:ext cx="9180000" cy="720000"/>
          </a:xfrm>
          <a:prstGeom prst="rect">
            <a:avLst/>
          </a:prstGeom>
          <a:solidFill>
            <a:srgbClr val="F76C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4"/>
          <p:cNvSpPr txBox="1"/>
          <p:nvPr>
            <p:ph type="title"/>
          </p:nvPr>
        </p:nvSpPr>
        <p:spPr>
          <a:xfrm>
            <a:off x="1171250" y="-2650"/>
            <a:ext cx="2338800" cy="720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sz="2200">
                <a:solidFill>
                  <a:srgbClr val="FFFFFF"/>
                </a:solidFill>
                <a:latin typeface="Varela Round"/>
                <a:ea typeface="Varela Round"/>
                <a:cs typeface="Varela Round"/>
                <a:sym typeface="Varela Round"/>
              </a:defRPr>
            </a:lvl1pPr>
            <a:lvl2pPr lvl="1" algn="l">
              <a:lnSpc>
                <a:spcPct val="100000"/>
              </a:lnSpc>
              <a:spcBef>
                <a:spcPts val="0"/>
              </a:spcBef>
              <a:spcAft>
                <a:spcPts val="0"/>
              </a:spcAft>
              <a:buSzPts val="2800"/>
              <a:buNone/>
              <a:defRPr>
                <a:solidFill>
                  <a:srgbClr val="FFFFFF"/>
                </a:solidFill>
              </a:defRPr>
            </a:lvl2pPr>
            <a:lvl3pPr lvl="2" algn="l">
              <a:lnSpc>
                <a:spcPct val="100000"/>
              </a:lnSpc>
              <a:spcBef>
                <a:spcPts val="0"/>
              </a:spcBef>
              <a:spcAft>
                <a:spcPts val="0"/>
              </a:spcAft>
              <a:buSzPts val="2800"/>
              <a:buNone/>
              <a:defRPr>
                <a:solidFill>
                  <a:srgbClr val="FFFFFF"/>
                </a:solidFill>
              </a:defRPr>
            </a:lvl3pPr>
            <a:lvl4pPr lvl="3" algn="l">
              <a:lnSpc>
                <a:spcPct val="100000"/>
              </a:lnSpc>
              <a:spcBef>
                <a:spcPts val="0"/>
              </a:spcBef>
              <a:spcAft>
                <a:spcPts val="0"/>
              </a:spcAft>
              <a:buSzPts val="2800"/>
              <a:buNone/>
              <a:defRPr>
                <a:solidFill>
                  <a:srgbClr val="FFFFFF"/>
                </a:solidFill>
              </a:defRPr>
            </a:lvl4pPr>
            <a:lvl5pPr lvl="4" algn="l">
              <a:lnSpc>
                <a:spcPct val="100000"/>
              </a:lnSpc>
              <a:spcBef>
                <a:spcPts val="0"/>
              </a:spcBef>
              <a:spcAft>
                <a:spcPts val="0"/>
              </a:spcAft>
              <a:buSzPts val="2800"/>
              <a:buNone/>
              <a:defRPr>
                <a:solidFill>
                  <a:srgbClr val="FFFFFF"/>
                </a:solidFill>
              </a:defRPr>
            </a:lvl5pPr>
            <a:lvl6pPr lvl="5" algn="l">
              <a:lnSpc>
                <a:spcPct val="100000"/>
              </a:lnSpc>
              <a:spcBef>
                <a:spcPts val="0"/>
              </a:spcBef>
              <a:spcAft>
                <a:spcPts val="0"/>
              </a:spcAft>
              <a:buSzPts val="2800"/>
              <a:buNone/>
              <a:defRPr>
                <a:solidFill>
                  <a:srgbClr val="FFFFFF"/>
                </a:solidFill>
              </a:defRPr>
            </a:lvl6pPr>
            <a:lvl7pPr lvl="6" algn="l">
              <a:lnSpc>
                <a:spcPct val="100000"/>
              </a:lnSpc>
              <a:spcBef>
                <a:spcPts val="0"/>
              </a:spcBef>
              <a:spcAft>
                <a:spcPts val="0"/>
              </a:spcAft>
              <a:buSzPts val="2800"/>
              <a:buNone/>
              <a:defRPr>
                <a:solidFill>
                  <a:srgbClr val="FFFFFF"/>
                </a:solidFill>
              </a:defRPr>
            </a:lvl7pPr>
            <a:lvl8pPr lvl="7" algn="l">
              <a:lnSpc>
                <a:spcPct val="100000"/>
              </a:lnSpc>
              <a:spcBef>
                <a:spcPts val="0"/>
              </a:spcBef>
              <a:spcAft>
                <a:spcPts val="0"/>
              </a:spcAft>
              <a:buSzPts val="2800"/>
              <a:buNone/>
              <a:defRPr>
                <a:solidFill>
                  <a:srgbClr val="FFFFFF"/>
                </a:solidFill>
              </a:defRPr>
            </a:lvl8pPr>
            <a:lvl9pPr lvl="8" algn="l">
              <a:lnSpc>
                <a:spcPct val="100000"/>
              </a:lnSpc>
              <a:spcBef>
                <a:spcPts val="0"/>
              </a:spcBef>
              <a:spcAft>
                <a:spcPts val="0"/>
              </a:spcAft>
              <a:buSzPts val="2800"/>
              <a:buNone/>
              <a:defRPr>
                <a:solidFill>
                  <a:srgbClr val="FFFFFF"/>
                </a:solidFill>
              </a:defRPr>
            </a:lvl9pPr>
          </a:lstStyle>
          <a:p/>
        </p:txBody>
      </p:sp>
      <p:sp>
        <p:nvSpPr>
          <p:cNvPr id="21" name="Google Shape;21;p24"/>
          <p:cNvSpPr txBox="1"/>
          <p:nvPr>
            <p:ph idx="1" type="subTitle"/>
          </p:nvPr>
        </p:nvSpPr>
        <p:spPr>
          <a:xfrm>
            <a:off x="3129050" y="190800"/>
            <a:ext cx="2783700" cy="360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None/>
              <a:defRPr>
                <a:solidFill>
                  <a:srgbClr val="FFFFFF"/>
                </a:solidFill>
                <a:latin typeface="Raleway Light"/>
                <a:ea typeface="Raleway Light"/>
                <a:cs typeface="Raleway Light"/>
                <a:sym typeface="Raleway Light"/>
              </a:defRPr>
            </a:lvl1pPr>
            <a:lvl2pPr lvl="1" algn="l">
              <a:lnSpc>
                <a:spcPct val="115000"/>
              </a:lnSpc>
              <a:spcBef>
                <a:spcPts val="1600"/>
              </a:spcBef>
              <a:spcAft>
                <a:spcPts val="0"/>
              </a:spcAft>
              <a:buSzPts val="1400"/>
              <a:buNone/>
              <a:defRPr>
                <a:solidFill>
                  <a:srgbClr val="FFFFFF"/>
                </a:solidFill>
                <a:latin typeface="Raleway"/>
                <a:ea typeface="Raleway"/>
                <a:cs typeface="Raleway"/>
                <a:sym typeface="Raleway"/>
              </a:defRPr>
            </a:lvl2pPr>
            <a:lvl3pPr lvl="2" algn="l">
              <a:lnSpc>
                <a:spcPct val="115000"/>
              </a:lnSpc>
              <a:spcBef>
                <a:spcPts val="1600"/>
              </a:spcBef>
              <a:spcAft>
                <a:spcPts val="0"/>
              </a:spcAft>
              <a:buSzPts val="1400"/>
              <a:buNone/>
              <a:defRPr>
                <a:solidFill>
                  <a:srgbClr val="FFFFFF"/>
                </a:solidFill>
                <a:latin typeface="Raleway"/>
                <a:ea typeface="Raleway"/>
                <a:cs typeface="Raleway"/>
                <a:sym typeface="Raleway"/>
              </a:defRPr>
            </a:lvl3pPr>
            <a:lvl4pPr lvl="3" algn="l">
              <a:lnSpc>
                <a:spcPct val="115000"/>
              </a:lnSpc>
              <a:spcBef>
                <a:spcPts val="1600"/>
              </a:spcBef>
              <a:spcAft>
                <a:spcPts val="0"/>
              </a:spcAft>
              <a:buSzPts val="1400"/>
              <a:buNone/>
              <a:defRPr>
                <a:solidFill>
                  <a:srgbClr val="FFFFFF"/>
                </a:solidFill>
                <a:latin typeface="Raleway"/>
                <a:ea typeface="Raleway"/>
                <a:cs typeface="Raleway"/>
                <a:sym typeface="Raleway"/>
              </a:defRPr>
            </a:lvl4pPr>
            <a:lvl5pPr lvl="4" algn="l">
              <a:lnSpc>
                <a:spcPct val="115000"/>
              </a:lnSpc>
              <a:spcBef>
                <a:spcPts val="1600"/>
              </a:spcBef>
              <a:spcAft>
                <a:spcPts val="0"/>
              </a:spcAft>
              <a:buSzPts val="1400"/>
              <a:buNone/>
              <a:defRPr>
                <a:solidFill>
                  <a:srgbClr val="FFFFFF"/>
                </a:solidFill>
                <a:latin typeface="Raleway"/>
                <a:ea typeface="Raleway"/>
                <a:cs typeface="Raleway"/>
                <a:sym typeface="Raleway"/>
              </a:defRPr>
            </a:lvl5pPr>
            <a:lvl6pPr lvl="5" algn="l">
              <a:lnSpc>
                <a:spcPct val="115000"/>
              </a:lnSpc>
              <a:spcBef>
                <a:spcPts val="1600"/>
              </a:spcBef>
              <a:spcAft>
                <a:spcPts val="0"/>
              </a:spcAft>
              <a:buSzPts val="1400"/>
              <a:buNone/>
              <a:defRPr>
                <a:solidFill>
                  <a:srgbClr val="FFFFFF"/>
                </a:solidFill>
                <a:latin typeface="Raleway"/>
                <a:ea typeface="Raleway"/>
                <a:cs typeface="Raleway"/>
                <a:sym typeface="Raleway"/>
              </a:defRPr>
            </a:lvl6pPr>
            <a:lvl7pPr lvl="6" algn="l">
              <a:lnSpc>
                <a:spcPct val="115000"/>
              </a:lnSpc>
              <a:spcBef>
                <a:spcPts val="1600"/>
              </a:spcBef>
              <a:spcAft>
                <a:spcPts val="0"/>
              </a:spcAft>
              <a:buSzPts val="1400"/>
              <a:buNone/>
              <a:defRPr>
                <a:solidFill>
                  <a:srgbClr val="FFFFFF"/>
                </a:solidFill>
                <a:latin typeface="Raleway"/>
                <a:ea typeface="Raleway"/>
                <a:cs typeface="Raleway"/>
                <a:sym typeface="Raleway"/>
              </a:defRPr>
            </a:lvl7pPr>
            <a:lvl8pPr lvl="7" algn="l">
              <a:lnSpc>
                <a:spcPct val="115000"/>
              </a:lnSpc>
              <a:spcBef>
                <a:spcPts val="1600"/>
              </a:spcBef>
              <a:spcAft>
                <a:spcPts val="0"/>
              </a:spcAft>
              <a:buSzPts val="1400"/>
              <a:buNone/>
              <a:defRPr>
                <a:solidFill>
                  <a:srgbClr val="FFFFFF"/>
                </a:solidFill>
                <a:latin typeface="Raleway"/>
                <a:ea typeface="Raleway"/>
                <a:cs typeface="Raleway"/>
                <a:sym typeface="Raleway"/>
              </a:defRPr>
            </a:lvl8pPr>
            <a:lvl9pPr lvl="8" algn="l">
              <a:lnSpc>
                <a:spcPct val="115000"/>
              </a:lnSpc>
              <a:spcBef>
                <a:spcPts val="1600"/>
              </a:spcBef>
              <a:spcAft>
                <a:spcPts val="1600"/>
              </a:spcAft>
              <a:buSzPts val="1400"/>
              <a:buNone/>
              <a:defRPr>
                <a:solidFill>
                  <a:srgbClr val="FFFFFF"/>
                </a:solidFill>
                <a:latin typeface="Raleway"/>
                <a:ea typeface="Raleway"/>
                <a:cs typeface="Raleway"/>
                <a:sym typeface="Raleway"/>
              </a:defRPr>
            </a:lvl9pPr>
          </a:lstStyle>
          <a:p/>
        </p:txBody>
      </p:sp>
      <p:pic>
        <p:nvPicPr>
          <p:cNvPr id="22" name="Google Shape;22;p24"/>
          <p:cNvPicPr preferRelativeResize="0"/>
          <p:nvPr/>
        </p:nvPicPr>
        <p:blipFill rotWithShape="1">
          <a:blip r:embed="rId2">
            <a:alphaModFix/>
          </a:blip>
          <a:srcRect b="0" l="0" r="51270" t="0"/>
          <a:stretch/>
        </p:blipFill>
        <p:spPr>
          <a:xfrm>
            <a:off x="126000" y="127800"/>
            <a:ext cx="686432" cy="486000"/>
          </a:xfrm>
          <a:prstGeom prst="rect">
            <a:avLst/>
          </a:prstGeom>
          <a:noFill/>
          <a:ln>
            <a:noFill/>
          </a:ln>
        </p:spPr>
      </p:pic>
      <p:sp>
        <p:nvSpPr>
          <p:cNvPr id="23" name="Google Shape;23;p24"/>
          <p:cNvSpPr txBox="1"/>
          <p:nvPr>
            <p:ph idx="2" type="title"/>
          </p:nvPr>
        </p:nvSpPr>
        <p:spPr>
          <a:xfrm>
            <a:off x="1245600" y="882000"/>
            <a:ext cx="6791400" cy="531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sz="3600">
                <a:solidFill>
                  <a:srgbClr val="F76C6C"/>
                </a:solidFill>
                <a:latin typeface="Varela Round"/>
                <a:ea typeface="Varela Round"/>
                <a:cs typeface="Varela Round"/>
                <a:sym typeface="Varela Round"/>
              </a:defRPr>
            </a:lvl1pPr>
            <a:lvl2pPr lvl="1" algn="l">
              <a:lnSpc>
                <a:spcPct val="100000"/>
              </a:lnSpc>
              <a:spcBef>
                <a:spcPts val="0"/>
              </a:spcBef>
              <a:spcAft>
                <a:spcPts val="0"/>
              </a:spcAft>
              <a:buSzPts val="2800"/>
              <a:buNone/>
              <a:defRPr>
                <a:latin typeface="Varela Round"/>
                <a:ea typeface="Varela Round"/>
                <a:cs typeface="Varela Round"/>
                <a:sym typeface="Varela Round"/>
              </a:defRPr>
            </a:lvl2pPr>
            <a:lvl3pPr lvl="2" algn="l">
              <a:lnSpc>
                <a:spcPct val="100000"/>
              </a:lnSpc>
              <a:spcBef>
                <a:spcPts val="0"/>
              </a:spcBef>
              <a:spcAft>
                <a:spcPts val="0"/>
              </a:spcAft>
              <a:buSzPts val="2800"/>
              <a:buNone/>
              <a:defRPr>
                <a:latin typeface="Varela Round"/>
                <a:ea typeface="Varela Round"/>
                <a:cs typeface="Varela Round"/>
                <a:sym typeface="Varela Round"/>
              </a:defRPr>
            </a:lvl3pPr>
            <a:lvl4pPr lvl="3" algn="l">
              <a:lnSpc>
                <a:spcPct val="100000"/>
              </a:lnSpc>
              <a:spcBef>
                <a:spcPts val="0"/>
              </a:spcBef>
              <a:spcAft>
                <a:spcPts val="0"/>
              </a:spcAft>
              <a:buSzPts val="2800"/>
              <a:buNone/>
              <a:defRPr>
                <a:latin typeface="Varela Round"/>
                <a:ea typeface="Varela Round"/>
                <a:cs typeface="Varela Round"/>
                <a:sym typeface="Varela Round"/>
              </a:defRPr>
            </a:lvl4pPr>
            <a:lvl5pPr lvl="4" algn="l">
              <a:lnSpc>
                <a:spcPct val="100000"/>
              </a:lnSpc>
              <a:spcBef>
                <a:spcPts val="0"/>
              </a:spcBef>
              <a:spcAft>
                <a:spcPts val="0"/>
              </a:spcAft>
              <a:buSzPts val="2800"/>
              <a:buNone/>
              <a:defRPr>
                <a:latin typeface="Varela Round"/>
                <a:ea typeface="Varela Round"/>
                <a:cs typeface="Varela Round"/>
                <a:sym typeface="Varela Round"/>
              </a:defRPr>
            </a:lvl5pPr>
            <a:lvl6pPr lvl="5" algn="l">
              <a:lnSpc>
                <a:spcPct val="100000"/>
              </a:lnSpc>
              <a:spcBef>
                <a:spcPts val="0"/>
              </a:spcBef>
              <a:spcAft>
                <a:spcPts val="0"/>
              </a:spcAft>
              <a:buSzPts val="2800"/>
              <a:buNone/>
              <a:defRPr>
                <a:latin typeface="Varela Round"/>
                <a:ea typeface="Varela Round"/>
                <a:cs typeface="Varela Round"/>
                <a:sym typeface="Varela Round"/>
              </a:defRPr>
            </a:lvl6pPr>
            <a:lvl7pPr lvl="6" algn="l">
              <a:lnSpc>
                <a:spcPct val="100000"/>
              </a:lnSpc>
              <a:spcBef>
                <a:spcPts val="0"/>
              </a:spcBef>
              <a:spcAft>
                <a:spcPts val="0"/>
              </a:spcAft>
              <a:buSzPts val="2800"/>
              <a:buNone/>
              <a:defRPr>
                <a:latin typeface="Varela Round"/>
                <a:ea typeface="Varela Round"/>
                <a:cs typeface="Varela Round"/>
                <a:sym typeface="Varela Round"/>
              </a:defRPr>
            </a:lvl7pPr>
            <a:lvl8pPr lvl="7" algn="l">
              <a:lnSpc>
                <a:spcPct val="100000"/>
              </a:lnSpc>
              <a:spcBef>
                <a:spcPts val="0"/>
              </a:spcBef>
              <a:spcAft>
                <a:spcPts val="0"/>
              </a:spcAft>
              <a:buSzPts val="2800"/>
              <a:buNone/>
              <a:defRPr>
                <a:latin typeface="Varela Round"/>
                <a:ea typeface="Varela Round"/>
                <a:cs typeface="Varela Round"/>
                <a:sym typeface="Varela Round"/>
              </a:defRPr>
            </a:lvl8pPr>
            <a:lvl9pPr lvl="8" algn="l">
              <a:lnSpc>
                <a:spcPct val="100000"/>
              </a:lnSpc>
              <a:spcBef>
                <a:spcPts val="0"/>
              </a:spcBef>
              <a:spcAft>
                <a:spcPts val="0"/>
              </a:spcAft>
              <a:buSzPts val="2800"/>
              <a:buNone/>
              <a:defRPr>
                <a:latin typeface="Varela Round"/>
                <a:ea typeface="Varela Round"/>
                <a:cs typeface="Varela Round"/>
                <a:sym typeface="Varela Round"/>
              </a:defRPr>
            </a:lvl9pPr>
          </a:lstStyle>
          <a:p/>
        </p:txBody>
      </p:sp>
      <p:sp>
        <p:nvSpPr>
          <p:cNvPr id="24" name="Google Shape;24;p24"/>
          <p:cNvSpPr txBox="1"/>
          <p:nvPr>
            <p:ph idx="3" type="subTitle"/>
          </p:nvPr>
        </p:nvSpPr>
        <p:spPr>
          <a:xfrm>
            <a:off x="1249200" y="1414800"/>
            <a:ext cx="6790200" cy="393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800"/>
              <a:buNone/>
              <a:defRPr b="1">
                <a:solidFill>
                  <a:srgbClr val="F76C6C"/>
                </a:solidFill>
                <a:latin typeface="Raleway"/>
                <a:ea typeface="Raleway"/>
                <a:cs typeface="Raleway"/>
                <a:sym typeface="Raleway"/>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5" name="Google Shape;25;p24"/>
          <p:cNvSpPr txBox="1"/>
          <p:nvPr>
            <p:ph idx="4" type="body"/>
          </p:nvPr>
        </p:nvSpPr>
        <p:spPr>
          <a:xfrm>
            <a:off x="1249200" y="1998600"/>
            <a:ext cx="6791400" cy="28029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Clr>
                <a:srgbClr val="3B424E"/>
              </a:buClr>
              <a:buSzPts val="1800"/>
              <a:buFont typeface="Raleway"/>
              <a:buChar char="●"/>
              <a:defRPr>
                <a:solidFill>
                  <a:srgbClr val="3B424E"/>
                </a:solidFill>
                <a:latin typeface="Raleway"/>
                <a:ea typeface="Raleway"/>
                <a:cs typeface="Raleway"/>
                <a:sym typeface="Raleway"/>
              </a:defRPr>
            </a:lvl1pPr>
            <a:lvl2pPr indent="-317500" lvl="1" marL="914400" algn="l">
              <a:lnSpc>
                <a:spcPct val="115000"/>
              </a:lnSpc>
              <a:spcBef>
                <a:spcPts val="1600"/>
              </a:spcBef>
              <a:spcAft>
                <a:spcPts val="0"/>
              </a:spcAft>
              <a:buClr>
                <a:srgbClr val="3B424E"/>
              </a:buClr>
              <a:buSzPts val="1400"/>
              <a:buFont typeface="Raleway"/>
              <a:buChar char="○"/>
              <a:defRPr>
                <a:solidFill>
                  <a:srgbClr val="3B424E"/>
                </a:solidFill>
                <a:latin typeface="Raleway"/>
                <a:ea typeface="Raleway"/>
                <a:cs typeface="Raleway"/>
                <a:sym typeface="Raleway"/>
              </a:defRPr>
            </a:lvl2pPr>
            <a:lvl3pPr indent="-317500" lvl="2" marL="1371600" algn="l">
              <a:lnSpc>
                <a:spcPct val="115000"/>
              </a:lnSpc>
              <a:spcBef>
                <a:spcPts val="1600"/>
              </a:spcBef>
              <a:spcAft>
                <a:spcPts val="0"/>
              </a:spcAft>
              <a:buClr>
                <a:srgbClr val="3B424E"/>
              </a:buClr>
              <a:buSzPts val="1400"/>
              <a:buFont typeface="Raleway"/>
              <a:buChar char="■"/>
              <a:defRPr>
                <a:solidFill>
                  <a:srgbClr val="3B424E"/>
                </a:solidFill>
                <a:latin typeface="Raleway"/>
                <a:ea typeface="Raleway"/>
                <a:cs typeface="Raleway"/>
                <a:sym typeface="Raleway"/>
              </a:defRPr>
            </a:lvl3pPr>
            <a:lvl4pPr indent="-317500" lvl="3" marL="1828800" algn="l">
              <a:lnSpc>
                <a:spcPct val="115000"/>
              </a:lnSpc>
              <a:spcBef>
                <a:spcPts val="1600"/>
              </a:spcBef>
              <a:spcAft>
                <a:spcPts val="0"/>
              </a:spcAft>
              <a:buClr>
                <a:srgbClr val="3B424E"/>
              </a:buClr>
              <a:buSzPts val="1400"/>
              <a:buFont typeface="Raleway"/>
              <a:buChar char="●"/>
              <a:defRPr>
                <a:solidFill>
                  <a:srgbClr val="3B424E"/>
                </a:solidFill>
                <a:latin typeface="Raleway"/>
                <a:ea typeface="Raleway"/>
                <a:cs typeface="Raleway"/>
                <a:sym typeface="Raleway"/>
              </a:defRPr>
            </a:lvl4pPr>
            <a:lvl5pPr indent="-317500" lvl="4" marL="2286000" algn="l">
              <a:lnSpc>
                <a:spcPct val="115000"/>
              </a:lnSpc>
              <a:spcBef>
                <a:spcPts val="1600"/>
              </a:spcBef>
              <a:spcAft>
                <a:spcPts val="0"/>
              </a:spcAft>
              <a:buClr>
                <a:srgbClr val="3B424E"/>
              </a:buClr>
              <a:buSzPts val="1400"/>
              <a:buFont typeface="Raleway"/>
              <a:buChar char="○"/>
              <a:defRPr>
                <a:solidFill>
                  <a:srgbClr val="3B424E"/>
                </a:solidFill>
                <a:latin typeface="Raleway"/>
                <a:ea typeface="Raleway"/>
                <a:cs typeface="Raleway"/>
                <a:sym typeface="Raleway"/>
              </a:defRPr>
            </a:lvl5pPr>
            <a:lvl6pPr indent="-317500" lvl="5" marL="2743200" algn="l">
              <a:lnSpc>
                <a:spcPct val="115000"/>
              </a:lnSpc>
              <a:spcBef>
                <a:spcPts val="1600"/>
              </a:spcBef>
              <a:spcAft>
                <a:spcPts val="0"/>
              </a:spcAft>
              <a:buClr>
                <a:srgbClr val="3B424E"/>
              </a:buClr>
              <a:buSzPts val="1400"/>
              <a:buFont typeface="Raleway"/>
              <a:buChar char="■"/>
              <a:defRPr>
                <a:solidFill>
                  <a:srgbClr val="3B424E"/>
                </a:solidFill>
                <a:latin typeface="Raleway"/>
                <a:ea typeface="Raleway"/>
                <a:cs typeface="Raleway"/>
                <a:sym typeface="Raleway"/>
              </a:defRPr>
            </a:lvl6pPr>
            <a:lvl7pPr indent="-317500" lvl="6" marL="3200400" algn="l">
              <a:lnSpc>
                <a:spcPct val="115000"/>
              </a:lnSpc>
              <a:spcBef>
                <a:spcPts val="1600"/>
              </a:spcBef>
              <a:spcAft>
                <a:spcPts val="0"/>
              </a:spcAft>
              <a:buClr>
                <a:srgbClr val="3B424E"/>
              </a:buClr>
              <a:buSzPts val="1400"/>
              <a:buFont typeface="Raleway"/>
              <a:buChar char="●"/>
              <a:defRPr>
                <a:solidFill>
                  <a:srgbClr val="3B424E"/>
                </a:solidFill>
                <a:latin typeface="Raleway"/>
                <a:ea typeface="Raleway"/>
                <a:cs typeface="Raleway"/>
                <a:sym typeface="Raleway"/>
              </a:defRPr>
            </a:lvl7pPr>
            <a:lvl8pPr indent="-317500" lvl="7" marL="3657600" algn="l">
              <a:lnSpc>
                <a:spcPct val="115000"/>
              </a:lnSpc>
              <a:spcBef>
                <a:spcPts val="1600"/>
              </a:spcBef>
              <a:spcAft>
                <a:spcPts val="0"/>
              </a:spcAft>
              <a:buClr>
                <a:srgbClr val="3B424E"/>
              </a:buClr>
              <a:buSzPts val="1400"/>
              <a:buFont typeface="Raleway"/>
              <a:buChar char="○"/>
              <a:defRPr>
                <a:solidFill>
                  <a:srgbClr val="3B424E"/>
                </a:solidFill>
                <a:latin typeface="Raleway"/>
                <a:ea typeface="Raleway"/>
                <a:cs typeface="Raleway"/>
                <a:sym typeface="Raleway"/>
              </a:defRPr>
            </a:lvl8pPr>
            <a:lvl9pPr indent="-317500" lvl="8" marL="4114800" algn="l">
              <a:lnSpc>
                <a:spcPct val="115000"/>
              </a:lnSpc>
              <a:spcBef>
                <a:spcPts val="1600"/>
              </a:spcBef>
              <a:spcAft>
                <a:spcPts val="1600"/>
              </a:spcAft>
              <a:buClr>
                <a:srgbClr val="3B424E"/>
              </a:buClr>
              <a:buSzPts val="1400"/>
              <a:buFont typeface="Raleway"/>
              <a:buChar char="■"/>
              <a:defRPr>
                <a:solidFill>
                  <a:srgbClr val="3B424E"/>
                </a:solidFill>
                <a:latin typeface="Raleway"/>
                <a:ea typeface="Raleway"/>
                <a:cs typeface="Raleway"/>
                <a:sym typeface="Raleway"/>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 name="Shape 26"/>
        <p:cNvGrpSpPr/>
        <p:nvPr/>
      </p:nvGrpSpPr>
      <p:grpSpPr>
        <a:xfrm>
          <a:off x="0" y="0"/>
          <a:ext cx="0" cy="0"/>
          <a:chOff x="0" y="0"/>
          <a:chExt cx="0" cy="0"/>
        </a:xfrm>
      </p:grpSpPr>
      <p:sp>
        <p:nvSpPr>
          <p:cNvPr id="27" name="Google Shape;27;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8" name="Google Shape;28;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9" name="Google Shape;2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2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 name="Google Shape;3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 name="Google Shape;35;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6" name="Google Shape;3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 name="Google Shape;39;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0" name="Google Shape;40;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1" name="Google Shape;4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 name="Google Shape;44;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
          <p:cNvSpPr txBox="1"/>
          <p:nvPr>
            <p:ph type="title"/>
          </p:nvPr>
        </p:nvSpPr>
        <p:spPr>
          <a:xfrm>
            <a:off x="1835550" y="1787700"/>
            <a:ext cx="5472900" cy="1568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fr"/>
              <a:t>Les types de tests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0"/>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Test de non-régression</a:t>
            </a:r>
            <a:endParaRPr/>
          </a:p>
        </p:txBody>
      </p:sp>
      <p:sp>
        <p:nvSpPr>
          <p:cNvPr id="136" name="Google Shape;136;p10"/>
          <p:cNvSpPr txBox="1"/>
          <p:nvPr/>
        </p:nvSpPr>
        <p:spPr>
          <a:xfrm>
            <a:off x="357850" y="1113700"/>
            <a:ext cx="5560800" cy="2508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arela Round"/>
              <a:ea typeface="Varela Round"/>
              <a:cs typeface="Varela Round"/>
              <a:sym typeface="Varela Round"/>
            </a:endParaRPr>
          </a:p>
        </p:txBody>
      </p:sp>
      <p:sp>
        <p:nvSpPr>
          <p:cNvPr id="137" name="Google Shape;137;p10"/>
          <p:cNvSpPr txBox="1"/>
          <p:nvPr/>
        </p:nvSpPr>
        <p:spPr>
          <a:xfrm>
            <a:off x="2971800" y="2989650"/>
            <a:ext cx="61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0"/>
          <p:cNvSpPr txBox="1"/>
          <p:nvPr/>
        </p:nvSpPr>
        <p:spPr>
          <a:xfrm>
            <a:off x="1181850" y="793325"/>
            <a:ext cx="90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sprint 1</a:t>
            </a:r>
            <a:endParaRPr b="1" i="0" sz="1400" u="none" cap="none" strike="noStrike">
              <a:solidFill>
                <a:srgbClr val="000000"/>
              </a:solidFill>
              <a:latin typeface="Arial"/>
              <a:ea typeface="Arial"/>
              <a:cs typeface="Arial"/>
              <a:sym typeface="Arial"/>
            </a:endParaRPr>
          </a:p>
        </p:txBody>
      </p:sp>
      <p:sp>
        <p:nvSpPr>
          <p:cNvPr id="139" name="Google Shape;139;p10"/>
          <p:cNvSpPr/>
          <p:nvPr/>
        </p:nvSpPr>
        <p:spPr>
          <a:xfrm>
            <a:off x="950100" y="1467875"/>
            <a:ext cx="1370100" cy="632400"/>
          </a:xfrm>
          <a:prstGeom prst="roundRect">
            <a:avLst>
              <a:gd fmla="val 16667" name="adj"/>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US1</a:t>
            </a:r>
            <a:endParaRPr b="0" i="0" sz="1400" u="none" cap="none" strike="noStrike">
              <a:solidFill>
                <a:srgbClr val="000000"/>
              </a:solidFill>
              <a:latin typeface="Arial"/>
              <a:ea typeface="Arial"/>
              <a:cs typeface="Arial"/>
              <a:sym typeface="Arial"/>
            </a:endParaRPr>
          </a:p>
        </p:txBody>
      </p:sp>
      <p:sp>
        <p:nvSpPr>
          <p:cNvPr id="140" name="Google Shape;140;p10"/>
          <p:cNvSpPr/>
          <p:nvPr/>
        </p:nvSpPr>
        <p:spPr>
          <a:xfrm>
            <a:off x="939700" y="2374625"/>
            <a:ext cx="1370100" cy="632400"/>
          </a:xfrm>
          <a:prstGeom prst="roundRect">
            <a:avLst>
              <a:gd fmla="val 16667" name="adj"/>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US2</a:t>
            </a:r>
            <a:endParaRPr b="0" i="0" sz="1400" u="none" cap="none" strike="noStrike">
              <a:solidFill>
                <a:srgbClr val="000000"/>
              </a:solidFill>
              <a:latin typeface="Arial"/>
              <a:ea typeface="Arial"/>
              <a:cs typeface="Arial"/>
              <a:sym typeface="Arial"/>
            </a:endParaRPr>
          </a:p>
        </p:txBody>
      </p:sp>
      <p:sp>
        <p:nvSpPr>
          <p:cNvPr id="141" name="Google Shape;141;p10"/>
          <p:cNvSpPr txBox="1"/>
          <p:nvPr/>
        </p:nvSpPr>
        <p:spPr>
          <a:xfrm>
            <a:off x="3120725" y="793325"/>
            <a:ext cx="90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sprint 2</a:t>
            </a:r>
            <a:endParaRPr b="1" i="0" sz="1400" u="none" cap="none" strike="noStrike">
              <a:solidFill>
                <a:srgbClr val="000000"/>
              </a:solidFill>
              <a:latin typeface="Arial"/>
              <a:ea typeface="Arial"/>
              <a:cs typeface="Arial"/>
              <a:sym typeface="Arial"/>
            </a:endParaRPr>
          </a:p>
        </p:txBody>
      </p:sp>
      <p:sp>
        <p:nvSpPr>
          <p:cNvPr id="142" name="Google Shape;142;p10"/>
          <p:cNvSpPr/>
          <p:nvPr/>
        </p:nvSpPr>
        <p:spPr>
          <a:xfrm>
            <a:off x="2825750" y="1451625"/>
            <a:ext cx="1370100" cy="632400"/>
          </a:xfrm>
          <a:prstGeom prst="roundRect">
            <a:avLst>
              <a:gd fmla="val 16667" name="adj"/>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US3</a:t>
            </a:r>
            <a:endParaRPr b="0" i="0" sz="1400" u="none" cap="none" strike="noStrike">
              <a:solidFill>
                <a:srgbClr val="000000"/>
              </a:solidFill>
              <a:latin typeface="Arial"/>
              <a:ea typeface="Arial"/>
              <a:cs typeface="Arial"/>
              <a:sym typeface="Arial"/>
            </a:endParaRPr>
          </a:p>
        </p:txBody>
      </p:sp>
      <p:sp>
        <p:nvSpPr>
          <p:cNvPr id="143" name="Google Shape;143;p10"/>
          <p:cNvSpPr/>
          <p:nvPr/>
        </p:nvSpPr>
        <p:spPr>
          <a:xfrm>
            <a:off x="2817950" y="2374625"/>
            <a:ext cx="1370100" cy="6324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TNR </a:t>
            </a:r>
            <a:br>
              <a:rPr b="0" i="0" lang="fr" sz="1400" u="none" cap="none" strike="noStrike">
                <a:solidFill>
                  <a:srgbClr val="000000"/>
                </a:solidFill>
                <a:latin typeface="Arial"/>
                <a:ea typeface="Arial"/>
                <a:cs typeface="Arial"/>
                <a:sym typeface="Arial"/>
              </a:rPr>
            </a:br>
            <a:r>
              <a:rPr b="0" i="0" lang="fr" sz="1400" u="none" cap="none" strike="noStrike">
                <a:solidFill>
                  <a:srgbClr val="000000"/>
                </a:solidFill>
                <a:latin typeface="Arial"/>
                <a:ea typeface="Arial"/>
                <a:cs typeface="Arial"/>
                <a:sym typeface="Arial"/>
              </a:rPr>
              <a:t>US1 et US2</a:t>
            </a:r>
            <a:endParaRPr b="0" i="0" sz="1400" u="none" cap="none" strike="noStrike">
              <a:solidFill>
                <a:srgbClr val="000000"/>
              </a:solidFill>
              <a:latin typeface="Arial"/>
              <a:ea typeface="Arial"/>
              <a:cs typeface="Arial"/>
              <a:sym typeface="Arial"/>
            </a:endParaRPr>
          </a:p>
        </p:txBody>
      </p:sp>
      <p:sp>
        <p:nvSpPr>
          <p:cNvPr id="144" name="Google Shape;144;p10"/>
          <p:cNvSpPr txBox="1"/>
          <p:nvPr/>
        </p:nvSpPr>
        <p:spPr>
          <a:xfrm>
            <a:off x="4933150" y="793325"/>
            <a:ext cx="90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sprint 3</a:t>
            </a:r>
            <a:endParaRPr b="1" i="0" sz="1400" u="none" cap="none" strike="noStrike">
              <a:solidFill>
                <a:srgbClr val="000000"/>
              </a:solidFill>
              <a:latin typeface="Arial"/>
              <a:ea typeface="Arial"/>
              <a:cs typeface="Arial"/>
              <a:sym typeface="Arial"/>
            </a:endParaRPr>
          </a:p>
        </p:txBody>
      </p:sp>
      <p:sp>
        <p:nvSpPr>
          <p:cNvPr id="145" name="Google Shape;145;p10"/>
          <p:cNvSpPr/>
          <p:nvPr/>
        </p:nvSpPr>
        <p:spPr>
          <a:xfrm>
            <a:off x="4701400" y="1473263"/>
            <a:ext cx="1370100" cy="632400"/>
          </a:xfrm>
          <a:prstGeom prst="roundRect">
            <a:avLst>
              <a:gd fmla="val 16667" name="adj"/>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US4</a:t>
            </a:r>
            <a:endParaRPr b="0" i="0" sz="1400" u="none" cap="none" strike="noStrike">
              <a:solidFill>
                <a:srgbClr val="000000"/>
              </a:solidFill>
              <a:latin typeface="Arial"/>
              <a:ea typeface="Arial"/>
              <a:cs typeface="Arial"/>
              <a:sym typeface="Arial"/>
            </a:endParaRPr>
          </a:p>
        </p:txBody>
      </p:sp>
      <p:sp>
        <p:nvSpPr>
          <p:cNvPr id="146" name="Google Shape;146;p10"/>
          <p:cNvSpPr/>
          <p:nvPr/>
        </p:nvSpPr>
        <p:spPr>
          <a:xfrm>
            <a:off x="4696200" y="2342125"/>
            <a:ext cx="1370100" cy="632400"/>
          </a:xfrm>
          <a:prstGeom prst="roundRect">
            <a:avLst>
              <a:gd fmla="val 16667" name="adj"/>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US5</a:t>
            </a:r>
            <a:endParaRPr b="0" i="0" sz="1400" u="none" cap="none" strike="noStrike">
              <a:solidFill>
                <a:srgbClr val="000000"/>
              </a:solidFill>
              <a:latin typeface="Arial"/>
              <a:ea typeface="Arial"/>
              <a:cs typeface="Arial"/>
              <a:sym typeface="Arial"/>
            </a:endParaRPr>
          </a:p>
        </p:txBody>
      </p:sp>
      <p:sp>
        <p:nvSpPr>
          <p:cNvPr id="147" name="Google Shape;147;p10"/>
          <p:cNvSpPr/>
          <p:nvPr/>
        </p:nvSpPr>
        <p:spPr>
          <a:xfrm>
            <a:off x="4696200" y="3232625"/>
            <a:ext cx="1370100" cy="632400"/>
          </a:xfrm>
          <a:prstGeom prst="roundRect">
            <a:avLst>
              <a:gd fmla="val 16667" name="adj"/>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US6</a:t>
            </a:r>
            <a:endParaRPr b="0" i="0" sz="1400" u="none" cap="none" strike="noStrike">
              <a:solidFill>
                <a:srgbClr val="000000"/>
              </a:solidFill>
              <a:latin typeface="Arial"/>
              <a:ea typeface="Arial"/>
              <a:cs typeface="Arial"/>
              <a:sym typeface="Arial"/>
            </a:endParaRPr>
          </a:p>
        </p:txBody>
      </p:sp>
      <p:sp>
        <p:nvSpPr>
          <p:cNvPr id="148" name="Google Shape;148;p10"/>
          <p:cNvSpPr/>
          <p:nvPr/>
        </p:nvSpPr>
        <p:spPr>
          <a:xfrm>
            <a:off x="4701400" y="4123125"/>
            <a:ext cx="1370100" cy="6324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TNR</a:t>
            </a:r>
            <a:br>
              <a:rPr b="0" i="0" lang="fr" sz="1400" u="none" cap="none" strike="noStrike">
                <a:solidFill>
                  <a:srgbClr val="000000"/>
                </a:solidFill>
                <a:latin typeface="Arial"/>
                <a:ea typeface="Arial"/>
                <a:cs typeface="Arial"/>
                <a:sym typeface="Arial"/>
              </a:rPr>
            </a:br>
            <a:r>
              <a:rPr b="0" i="0" lang="fr" sz="1400" u="none" cap="none" strike="noStrike">
                <a:solidFill>
                  <a:srgbClr val="000000"/>
                </a:solidFill>
                <a:latin typeface="Arial"/>
                <a:ea typeface="Arial"/>
                <a:cs typeface="Arial"/>
                <a:sym typeface="Arial"/>
              </a:rPr>
              <a:t>US 1, 2 et 3</a:t>
            </a:r>
            <a:endParaRPr b="0" i="0" sz="1400" u="none" cap="none" strike="noStrike">
              <a:solidFill>
                <a:srgbClr val="000000"/>
              </a:solidFill>
              <a:latin typeface="Arial"/>
              <a:ea typeface="Arial"/>
              <a:cs typeface="Arial"/>
              <a:sym typeface="Arial"/>
            </a:endParaRPr>
          </a:p>
        </p:txBody>
      </p:sp>
      <p:sp>
        <p:nvSpPr>
          <p:cNvPr id="149" name="Google Shape;149;p10"/>
          <p:cNvSpPr/>
          <p:nvPr/>
        </p:nvSpPr>
        <p:spPr>
          <a:xfrm>
            <a:off x="6819575" y="1894050"/>
            <a:ext cx="1370100" cy="632400"/>
          </a:xfrm>
          <a:prstGeom prst="roundRect">
            <a:avLst>
              <a:gd fmla="val 16667" name="adj"/>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50" name="Google Shape;150;p10"/>
          <p:cNvSpPr txBox="1"/>
          <p:nvPr/>
        </p:nvSpPr>
        <p:spPr>
          <a:xfrm>
            <a:off x="7051325" y="793325"/>
            <a:ext cx="90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sprint 4</a:t>
            </a:r>
            <a:endParaRPr b="1" i="0" sz="1400" u="none" cap="none" strike="noStrike">
              <a:solidFill>
                <a:srgbClr val="000000"/>
              </a:solidFill>
              <a:latin typeface="Arial"/>
              <a:ea typeface="Arial"/>
              <a:cs typeface="Arial"/>
              <a:sym typeface="Arial"/>
            </a:endParaRPr>
          </a:p>
        </p:txBody>
      </p:sp>
      <p:sp>
        <p:nvSpPr>
          <p:cNvPr id="151" name="Google Shape;151;p10"/>
          <p:cNvSpPr/>
          <p:nvPr/>
        </p:nvSpPr>
        <p:spPr>
          <a:xfrm>
            <a:off x="6797825" y="2974525"/>
            <a:ext cx="1413600" cy="7902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TNR</a:t>
            </a:r>
            <a:br>
              <a:rPr b="0" i="0" lang="fr" sz="1400" u="none" cap="none" strike="noStrike">
                <a:solidFill>
                  <a:srgbClr val="000000"/>
                </a:solidFill>
                <a:latin typeface="Arial"/>
                <a:ea typeface="Arial"/>
                <a:cs typeface="Arial"/>
                <a:sym typeface="Arial"/>
              </a:rPr>
            </a:br>
            <a:r>
              <a:rPr b="0" i="0" lang="fr" sz="1400" u="none" cap="none" strike="noStrike">
                <a:solidFill>
                  <a:srgbClr val="000000"/>
                </a:solidFill>
                <a:latin typeface="Arial"/>
                <a:ea typeface="Arial"/>
                <a:cs typeface="Arial"/>
                <a:sym typeface="Arial"/>
              </a:rPr>
              <a:t>US 1, 2, 3, 4, 5 et 6</a:t>
            </a:r>
            <a:endParaRPr b="0" i="0" sz="1400" u="none" cap="none" strike="noStrike">
              <a:solidFill>
                <a:srgbClr val="000000"/>
              </a:solidFill>
              <a:latin typeface="Arial"/>
              <a:ea typeface="Arial"/>
              <a:cs typeface="Arial"/>
              <a:sym typeface="Arial"/>
            </a:endParaRPr>
          </a:p>
        </p:txBody>
      </p:sp>
      <p:sp>
        <p:nvSpPr>
          <p:cNvPr id="152" name="Google Shape;152;p10"/>
          <p:cNvSpPr txBox="1"/>
          <p:nvPr/>
        </p:nvSpPr>
        <p:spPr>
          <a:xfrm>
            <a:off x="156950" y="3452825"/>
            <a:ext cx="4038900" cy="113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1" i="1" lang="fr" sz="1600" u="none" cap="none" strike="noStrike">
                <a:solidFill>
                  <a:srgbClr val="000000"/>
                </a:solidFill>
                <a:latin typeface="Varela Round"/>
                <a:ea typeface="Varela Round"/>
                <a:cs typeface="Varela Round"/>
                <a:sym typeface="Varela Round"/>
              </a:rPr>
              <a:t>Lors du sprint, nous allons effectuer des tests de non-régression en testant de nouveau la fonctionnalité de l’US 1 et 2 pour s’assurer que l’US 3 n’a pas eu d’impact. Et ainsi de sprint en sprint …</a:t>
            </a:r>
            <a:endParaRPr b="1" i="1" sz="1600" u="none" cap="none" strike="noStrike">
              <a:solidFill>
                <a:srgbClr val="000000"/>
              </a:solidFill>
              <a:latin typeface="Varela Round"/>
              <a:ea typeface="Varela Round"/>
              <a:cs typeface="Varela Round"/>
              <a:sym typeface="Varela Rou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1"/>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Test unitaire</a:t>
            </a:r>
            <a:endParaRPr/>
          </a:p>
        </p:txBody>
      </p:sp>
      <p:sp>
        <p:nvSpPr>
          <p:cNvPr id="158" name="Google Shape;158;p11"/>
          <p:cNvSpPr txBox="1"/>
          <p:nvPr/>
        </p:nvSpPr>
        <p:spPr>
          <a:xfrm>
            <a:off x="354275" y="1317300"/>
            <a:ext cx="5560800" cy="2508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arela Round"/>
              <a:ea typeface="Varela Round"/>
              <a:cs typeface="Varela Round"/>
              <a:sym typeface="Varela Round"/>
            </a:endParaRPr>
          </a:p>
        </p:txBody>
      </p:sp>
      <p:sp>
        <p:nvSpPr>
          <p:cNvPr id="159" name="Google Shape;159;p11"/>
          <p:cNvSpPr txBox="1"/>
          <p:nvPr/>
        </p:nvSpPr>
        <p:spPr>
          <a:xfrm>
            <a:off x="2968225" y="3193250"/>
            <a:ext cx="61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1"/>
          <p:cNvSpPr txBox="1"/>
          <p:nvPr/>
        </p:nvSpPr>
        <p:spPr>
          <a:xfrm>
            <a:off x="145250" y="1124800"/>
            <a:ext cx="5560800" cy="3375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0" lang="fr" sz="1600" u="none" cap="none" strike="noStrike">
                <a:solidFill>
                  <a:srgbClr val="000000"/>
                </a:solidFill>
                <a:latin typeface="Varela Round"/>
                <a:ea typeface="Varela Round"/>
                <a:cs typeface="Varela Round"/>
                <a:sym typeface="Varela Round"/>
              </a:rPr>
              <a:t>Le </a:t>
            </a:r>
            <a:r>
              <a:rPr b="1" i="0" lang="fr" sz="1600" u="none" cap="none" strike="noStrike">
                <a:solidFill>
                  <a:srgbClr val="000000"/>
                </a:solidFill>
                <a:latin typeface="Varela Round"/>
                <a:ea typeface="Varela Round"/>
                <a:cs typeface="Varela Round"/>
                <a:sym typeface="Varela Round"/>
              </a:rPr>
              <a:t>test unitaire</a:t>
            </a:r>
            <a:r>
              <a:rPr b="0" i="0" lang="fr" sz="1600" u="none" cap="none" strike="noStrike">
                <a:solidFill>
                  <a:srgbClr val="000000"/>
                </a:solidFill>
                <a:latin typeface="Varela Round"/>
                <a:ea typeface="Varela Round"/>
                <a:cs typeface="Varela Round"/>
                <a:sym typeface="Varela Round"/>
              </a:rPr>
              <a:t>, également appelé test de module ou encore de composant, permet de tester chaque module du logiciel de manière individuelle. Le module est la plus petite partie du logiciel pouvant être testée, et ce très tôt dans le cycle de développement. </a:t>
            </a:r>
            <a:br>
              <a:rPr b="0" i="0" lang="fr" sz="1600" u="none" cap="none" strike="noStrike">
                <a:solidFill>
                  <a:srgbClr val="000000"/>
                </a:solidFill>
                <a:latin typeface="Varela Round"/>
                <a:ea typeface="Varela Round"/>
                <a:cs typeface="Varela Round"/>
                <a:sym typeface="Varela Round"/>
              </a:rPr>
            </a:br>
            <a:r>
              <a:rPr b="0" i="0" lang="fr" sz="1600" u="none" cap="none" strike="noStrike">
                <a:solidFill>
                  <a:srgbClr val="000000"/>
                </a:solidFill>
                <a:latin typeface="Varela Round"/>
                <a:ea typeface="Varela Round"/>
                <a:cs typeface="Varela Round"/>
                <a:sym typeface="Varela Round"/>
              </a:rPr>
              <a:t>Les </a:t>
            </a:r>
            <a:r>
              <a:rPr b="1" i="0" lang="fr" sz="1600" u="none" cap="none" strike="noStrike">
                <a:solidFill>
                  <a:srgbClr val="000000"/>
                </a:solidFill>
                <a:latin typeface="Varela Round"/>
                <a:ea typeface="Varela Round"/>
                <a:cs typeface="Varela Round"/>
                <a:sym typeface="Varela Round"/>
              </a:rPr>
              <a:t>tests unitaires</a:t>
            </a:r>
            <a:r>
              <a:rPr b="0" i="0" lang="fr" sz="1600" u="none" cap="none" strike="noStrike">
                <a:solidFill>
                  <a:srgbClr val="000000"/>
                </a:solidFill>
                <a:latin typeface="Varela Round"/>
                <a:ea typeface="Varela Round"/>
                <a:cs typeface="Varela Round"/>
                <a:sym typeface="Varela Round"/>
              </a:rPr>
              <a:t> sont généralement rédigés et exécutés par les développeurs, afin de vérifier que le code ait le comportement et le design attendus.</a:t>
            </a:r>
            <a:endParaRPr b="0" i="0" sz="16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600"/>
              <a:buFont typeface="Arial"/>
              <a:buNone/>
            </a:pPr>
            <a:r>
              <a:rPr b="0" i="0" lang="fr" sz="1600" u="none" cap="none" strike="noStrike">
                <a:solidFill>
                  <a:srgbClr val="000000"/>
                </a:solidFill>
                <a:latin typeface="Varela Round"/>
                <a:ea typeface="Varela Round"/>
                <a:cs typeface="Varela Round"/>
                <a:sym typeface="Varela Round"/>
              </a:rPr>
              <a:t>Le but du test unitaire est d´isoler chaque module du programme et de vérifier s´il ne contient pas d´erreurs.</a:t>
            </a:r>
            <a:br>
              <a:rPr b="0" i="0" lang="fr" sz="1600" u="none" cap="none" strike="noStrike">
                <a:solidFill>
                  <a:srgbClr val="000000"/>
                </a:solidFill>
                <a:latin typeface="Varela Round"/>
                <a:ea typeface="Varela Round"/>
                <a:cs typeface="Varela Round"/>
                <a:sym typeface="Varela Round"/>
              </a:rPr>
            </a:br>
            <a:r>
              <a:rPr b="0" i="0" lang="fr" sz="1600" u="none" cap="none" strike="noStrike">
                <a:solidFill>
                  <a:srgbClr val="000000"/>
                </a:solidFill>
                <a:latin typeface="Varela Round"/>
                <a:ea typeface="Varela Round"/>
                <a:cs typeface="Varela Round"/>
                <a:sym typeface="Varela Round"/>
              </a:rPr>
              <a:t>Les tests unitaires sont les premiers TEST DE NON RÉGRESSION.</a:t>
            </a:r>
            <a:endParaRPr b="0" i="0" sz="1600" u="none" cap="none" strike="noStrike">
              <a:solidFill>
                <a:srgbClr val="000000"/>
              </a:solidFill>
              <a:latin typeface="Varela Round"/>
              <a:ea typeface="Varela Round"/>
              <a:cs typeface="Varela Round"/>
              <a:sym typeface="Varela Round"/>
            </a:endParaRPr>
          </a:p>
        </p:txBody>
      </p:sp>
      <p:pic>
        <p:nvPicPr>
          <p:cNvPr id="161" name="Google Shape;161;p11"/>
          <p:cNvPicPr preferRelativeResize="0"/>
          <p:nvPr/>
        </p:nvPicPr>
        <p:blipFill rotWithShape="1">
          <a:blip r:embed="rId3">
            <a:alphaModFix/>
          </a:blip>
          <a:srcRect b="0" l="0" r="0" t="0"/>
          <a:stretch/>
        </p:blipFill>
        <p:spPr>
          <a:xfrm>
            <a:off x="5631625" y="1956114"/>
            <a:ext cx="3508800" cy="171328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2"/>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Test intégration</a:t>
            </a:r>
            <a:endParaRPr/>
          </a:p>
        </p:txBody>
      </p:sp>
      <p:sp>
        <p:nvSpPr>
          <p:cNvPr id="167" name="Google Shape;167;p12"/>
          <p:cNvSpPr txBox="1"/>
          <p:nvPr/>
        </p:nvSpPr>
        <p:spPr>
          <a:xfrm>
            <a:off x="354275" y="1317300"/>
            <a:ext cx="5560800" cy="2508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arela Round"/>
              <a:ea typeface="Varela Round"/>
              <a:cs typeface="Varela Round"/>
              <a:sym typeface="Varela Round"/>
            </a:endParaRPr>
          </a:p>
        </p:txBody>
      </p:sp>
      <p:sp>
        <p:nvSpPr>
          <p:cNvPr id="168" name="Google Shape;168;p12"/>
          <p:cNvSpPr txBox="1"/>
          <p:nvPr/>
        </p:nvSpPr>
        <p:spPr>
          <a:xfrm>
            <a:off x="2968225" y="3193250"/>
            <a:ext cx="61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2"/>
          <p:cNvSpPr txBox="1"/>
          <p:nvPr/>
        </p:nvSpPr>
        <p:spPr>
          <a:xfrm>
            <a:off x="145250" y="1628513"/>
            <a:ext cx="5560800" cy="2368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0" lang="fr" sz="1600" u="none" cap="none" strike="noStrike">
                <a:solidFill>
                  <a:srgbClr val="000000"/>
                </a:solidFill>
                <a:latin typeface="Varela Round"/>
                <a:ea typeface="Varela Round"/>
                <a:cs typeface="Varela Round"/>
                <a:sym typeface="Varela Round"/>
              </a:rPr>
              <a:t>Le </a:t>
            </a:r>
            <a:r>
              <a:rPr b="1" i="0" lang="fr" sz="1600" u="none" cap="none" strike="noStrike">
                <a:solidFill>
                  <a:srgbClr val="000000"/>
                </a:solidFill>
                <a:latin typeface="Varela Round"/>
                <a:ea typeface="Varela Round"/>
                <a:cs typeface="Varela Round"/>
                <a:sym typeface="Varela Round"/>
              </a:rPr>
              <a:t>test d’intégration</a:t>
            </a:r>
            <a:r>
              <a:rPr b="0" i="0" lang="fr" sz="1600" u="none" cap="none" strike="noStrike">
                <a:solidFill>
                  <a:srgbClr val="000000"/>
                </a:solidFill>
                <a:latin typeface="Varela Round"/>
                <a:ea typeface="Varela Round"/>
                <a:cs typeface="Varela Round"/>
                <a:sym typeface="Varela Round"/>
              </a:rPr>
              <a:t> permet de tester un assemblage de plusieurs modules du logiciel. </a:t>
            </a:r>
            <a:endParaRPr b="0" i="0" sz="16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600"/>
              <a:buFont typeface="Arial"/>
              <a:buNone/>
            </a:pPr>
            <a:br>
              <a:rPr b="0" i="0" lang="fr" sz="1600" u="none" cap="none" strike="noStrike">
                <a:solidFill>
                  <a:srgbClr val="000000"/>
                </a:solidFill>
                <a:latin typeface="Varela Round"/>
                <a:ea typeface="Varela Round"/>
                <a:cs typeface="Varela Round"/>
                <a:sym typeface="Varela Round"/>
              </a:rPr>
            </a:br>
            <a:r>
              <a:rPr b="0" i="0" lang="fr" sz="1600" u="none" cap="none" strike="noStrike">
                <a:solidFill>
                  <a:srgbClr val="000000"/>
                </a:solidFill>
                <a:latin typeface="Varela Round"/>
                <a:ea typeface="Varela Round"/>
                <a:cs typeface="Varela Round"/>
                <a:sym typeface="Varela Round"/>
              </a:rPr>
              <a:t>Les </a:t>
            </a:r>
            <a:r>
              <a:rPr b="1" i="0" lang="fr" sz="1600" u="none" cap="none" strike="noStrike">
                <a:solidFill>
                  <a:srgbClr val="000000"/>
                </a:solidFill>
                <a:latin typeface="Varela Round"/>
                <a:ea typeface="Varela Round"/>
                <a:cs typeface="Varela Round"/>
                <a:sym typeface="Varela Round"/>
              </a:rPr>
              <a:t>tests d’intégration</a:t>
            </a:r>
            <a:r>
              <a:rPr b="0" i="0" lang="fr" sz="1600" u="none" cap="none" strike="noStrike">
                <a:solidFill>
                  <a:srgbClr val="000000"/>
                </a:solidFill>
                <a:latin typeface="Varela Round"/>
                <a:ea typeface="Varela Round"/>
                <a:cs typeface="Varela Round"/>
                <a:sym typeface="Varela Round"/>
              </a:rPr>
              <a:t> sont une couche supérieure au tests unitaires. </a:t>
            </a:r>
            <a:endParaRPr b="0" i="0" sz="16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600"/>
              <a:buFont typeface="Arial"/>
              <a:buNone/>
            </a:pPr>
            <a:br>
              <a:rPr b="0" i="0" lang="fr" sz="1600" u="none" cap="none" strike="noStrike">
                <a:solidFill>
                  <a:srgbClr val="000000"/>
                </a:solidFill>
                <a:latin typeface="Varela Round"/>
                <a:ea typeface="Varela Round"/>
                <a:cs typeface="Varela Round"/>
                <a:sym typeface="Varela Round"/>
              </a:rPr>
            </a:br>
            <a:endParaRPr b="0" i="0" sz="1600" u="none" cap="none" strike="noStrike">
              <a:solidFill>
                <a:srgbClr val="000000"/>
              </a:solidFill>
              <a:latin typeface="Varela Round"/>
              <a:ea typeface="Varela Round"/>
              <a:cs typeface="Varela Round"/>
              <a:sym typeface="Varela Round"/>
            </a:endParaRPr>
          </a:p>
        </p:txBody>
      </p:sp>
      <p:pic>
        <p:nvPicPr>
          <p:cNvPr id="170" name="Google Shape;170;p12"/>
          <p:cNvPicPr preferRelativeResize="0"/>
          <p:nvPr/>
        </p:nvPicPr>
        <p:blipFill rotWithShape="1">
          <a:blip r:embed="rId3">
            <a:alphaModFix/>
          </a:blip>
          <a:srcRect b="0" l="0" r="0" t="0"/>
          <a:stretch/>
        </p:blipFill>
        <p:spPr>
          <a:xfrm>
            <a:off x="5631625" y="1956114"/>
            <a:ext cx="3508800" cy="171328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3"/>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Test e2e ou bout en bout</a:t>
            </a:r>
            <a:endParaRPr/>
          </a:p>
        </p:txBody>
      </p:sp>
      <p:sp>
        <p:nvSpPr>
          <p:cNvPr id="176" name="Google Shape;176;p13"/>
          <p:cNvSpPr txBox="1"/>
          <p:nvPr/>
        </p:nvSpPr>
        <p:spPr>
          <a:xfrm>
            <a:off x="354275" y="1317300"/>
            <a:ext cx="5560800" cy="2508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arela Round"/>
              <a:ea typeface="Varela Round"/>
              <a:cs typeface="Varela Round"/>
              <a:sym typeface="Varela Round"/>
            </a:endParaRPr>
          </a:p>
        </p:txBody>
      </p:sp>
      <p:sp>
        <p:nvSpPr>
          <p:cNvPr id="177" name="Google Shape;177;p13"/>
          <p:cNvSpPr txBox="1"/>
          <p:nvPr/>
        </p:nvSpPr>
        <p:spPr>
          <a:xfrm>
            <a:off x="2968225" y="3193250"/>
            <a:ext cx="61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3"/>
          <p:cNvSpPr txBox="1"/>
          <p:nvPr/>
        </p:nvSpPr>
        <p:spPr>
          <a:xfrm>
            <a:off x="0" y="1722450"/>
            <a:ext cx="5336400" cy="2231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0" lang="fr" sz="1600" u="none" cap="none" strike="noStrike">
                <a:solidFill>
                  <a:srgbClr val="000000"/>
                </a:solidFill>
                <a:latin typeface="Varela Round"/>
                <a:ea typeface="Varela Round"/>
                <a:cs typeface="Varela Round"/>
                <a:sym typeface="Varela Round"/>
              </a:rPr>
              <a:t>Le </a:t>
            </a:r>
            <a:r>
              <a:rPr b="1" i="0" lang="fr" sz="1600" u="none" cap="none" strike="noStrike">
                <a:solidFill>
                  <a:srgbClr val="000000"/>
                </a:solidFill>
                <a:latin typeface="Varela Round"/>
                <a:ea typeface="Varela Round"/>
                <a:cs typeface="Varela Round"/>
                <a:sym typeface="Varela Round"/>
              </a:rPr>
              <a:t>test bout en bout </a:t>
            </a:r>
            <a:r>
              <a:rPr b="0" i="0" lang="fr" sz="1600" u="none" cap="none" strike="noStrike">
                <a:solidFill>
                  <a:schemeClr val="dk1"/>
                </a:solidFill>
                <a:latin typeface="Varela Round"/>
                <a:ea typeface="Varela Round"/>
                <a:cs typeface="Varela Round"/>
                <a:sym typeface="Varela Round"/>
              </a:rPr>
              <a:t>est l’assemblage de l’ensemble des blocs techniques (code, api, serveur, base de données, front …) permettant de réaliser une fonctionnalité.</a:t>
            </a:r>
            <a:endParaRPr b="0" i="0" sz="16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600"/>
              <a:buFont typeface="Arial"/>
              <a:buNone/>
            </a:pPr>
            <a:br>
              <a:rPr b="0" i="0" lang="fr" sz="1600" u="none" cap="none" strike="noStrike">
                <a:solidFill>
                  <a:srgbClr val="000000"/>
                </a:solidFill>
                <a:latin typeface="Varela Round"/>
                <a:ea typeface="Varela Round"/>
                <a:cs typeface="Varela Round"/>
                <a:sym typeface="Varela Round"/>
              </a:rPr>
            </a:br>
            <a:r>
              <a:rPr b="0" i="0" lang="fr" sz="1600" u="none" cap="none" strike="noStrike">
                <a:solidFill>
                  <a:srgbClr val="000000"/>
                </a:solidFill>
                <a:latin typeface="Varela Round"/>
                <a:ea typeface="Varela Round"/>
                <a:cs typeface="Varela Round"/>
                <a:sym typeface="Varela Round"/>
              </a:rPr>
              <a:t>Les tests bout en bout dit aussi e2e (end to end) sont des TEST DE NON RÉGRESSION.</a:t>
            </a:r>
            <a:endParaRPr b="0" i="0" sz="1600" u="none" cap="none" strike="noStrike">
              <a:solidFill>
                <a:srgbClr val="000000"/>
              </a:solidFill>
              <a:latin typeface="Varela Round"/>
              <a:ea typeface="Varela Round"/>
              <a:cs typeface="Varela Round"/>
              <a:sym typeface="Varela Round"/>
            </a:endParaRPr>
          </a:p>
        </p:txBody>
      </p:sp>
      <p:pic>
        <p:nvPicPr>
          <p:cNvPr id="179" name="Google Shape;179;p13"/>
          <p:cNvPicPr preferRelativeResize="0"/>
          <p:nvPr/>
        </p:nvPicPr>
        <p:blipFill rotWithShape="1">
          <a:blip r:embed="rId3">
            <a:alphaModFix/>
          </a:blip>
          <a:srcRect b="0" l="0" r="0" t="0"/>
          <a:stretch/>
        </p:blipFill>
        <p:spPr>
          <a:xfrm>
            <a:off x="5424525" y="1387353"/>
            <a:ext cx="3655924" cy="2901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4"/>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Test exploratoire</a:t>
            </a:r>
            <a:endParaRPr/>
          </a:p>
        </p:txBody>
      </p:sp>
      <p:sp>
        <p:nvSpPr>
          <p:cNvPr id="185" name="Google Shape;185;p14"/>
          <p:cNvSpPr txBox="1"/>
          <p:nvPr/>
        </p:nvSpPr>
        <p:spPr>
          <a:xfrm>
            <a:off x="354275" y="1317300"/>
            <a:ext cx="5560800" cy="2508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arela Round"/>
              <a:ea typeface="Varela Round"/>
              <a:cs typeface="Varela Round"/>
              <a:sym typeface="Varela Round"/>
            </a:endParaRPr>
          </a:p>
        </p:txBody>
      </p:sp>
      <p:sp>
        <p:nvSpPr>
          <p:cNvPr id="186" name="Google Shape;186;p14"/>
          <p:cNvSpPr txBox="1"/>
          <p:nvPr/>
        </p:nvSpPr>
        <p:spPr>
          <a:xfrm>
            <a:off x="2968225" y="3193250"/>
            <a:ext cx="61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4"/>
          <p:cNvSpPr txBox="1"/>
          <p:nvPr/>
        </p:nvSpPr>
        <p:spPr>
          <a:xfrm>
            <a:off x="85700" y="1540300"/>
            <a:ext cx="5336400" cy="2648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0" lang="fr" sz="1600" u="none" cap="none" strike="noStrike">
                <a:solidFill>
                  <a:srgbClr val="000000"/>
                </a:solidFill>
                <a:latin typeface="Varela Round"/>
                <a:ea typeface="Varela Round"/>
                <a:cs typeface="Varela Round"/>
                <a:sym typeface="Varela Round"/>
              </a:rPr>
              <a:t>Le test </a:t>
            </a:r>
            <a:r>
              <a:rPr b="1" i="0" lang="fr" sz="1600" u="none" cap="none" strike="noStrike">
                <a:solidFill>
                  <a:srgbClr val="000000"/>
                </a:solidFill>
                <a:latin typeface="Varela Round"/>
                <a:ea typeface="Varela Round"/>
                <a:cs typeface="Varela Round"/>
                <a:sym typeface="Varela Round"/>
              </a:rPr>
              <a:t>exploratoire</a:t>
            </a:r>
            <a:r>
              <a:rPr b="0" i="0" lang="fr" sz="1600" u="none" cap="none" strike="noStrike">
                <a:solidFill>
                  <a:srgbClr val="000000"/>
                </a:solidFill>
                <a:latin typeface="Varela Round"/>
                <a:ea typeface="Varela Round"/>
                <a:cs typeface="Varela Round"/>
                <a:sym typeface="Varela Round"/>
              </a:rPr>
              <a:t> est une technique informelle de test, où l’apprentissage, la conception, l’exécution et l’analyse sont réalisés en parallèle. </a:t>
            </a:r>
            <a:br>
              <a:rPr b="0" i="0" lang="fr" sz="1600" u="none" cap="none" strike="noStrike">
                <a:solidFill>
                  <a:srgbClr val="000000"/>
                </a:solidFill>
                <a:latin typeface="Varela Round"/>
                <a:ea typeface="Varela Round"/>
                <a:cs typeface="Varela Round"/>
                <a:sym typeface="Varela Round"/>
              </a:rPr>
            </a:br>
            <a:br>
              <a:rPr b="0" i="0" lang="fr" sz="1600" u="none" cap="none" strike="noStrike">
                <a:solidFill>
                  <a:srgbClr val="000000"/>
                </a:solidFill>
                <a:latin typeface="Varela Round"/>
                <a:ea typeface="Varela Round"/>
                <a:cs typeface="Varela Round"/>
                <a:sym typeface="Varela Round"/>
              </a:rPr>
            </a:br>
            <a:r>
              <a:rPr b="0" i="0" lang="fr" sz="1600" u="none" cap="none" strike="noStrike">
                <a:solidFill>
                  <a:srgbClr val="000000"/>
                </a:solidFill>
                <a:latin typeface="Varela Round"/>
                <a:ea typeface="Varela Round"/>
                <a:cs typeface="Varela Round"/>
                <a:sym typeface="Varela Round"/>
              </a:rPr>
              <a:t>Il se base sur l’exploration du produit et l’intuition du testeur à découvrir de nouveaux bugs qui sont difficiles à reproduire dans le cadre des </a:t>
            </a:r>
            <a:r>
              <a:rPr b="1" i="1" lang="fr" sz="1600" u="none" cap="none" strike="noStrike">
                <a:solidFill>
                  <a:srgbClr val="000000"/>
                </a:solidFill>
                <a:latin typeface="Varela Round"/>
                <a:ea typeface="Varela Round"/>
                <a:cs typeface="Varela Round"/>
                <a:sym typeface="Varela Round"/>
              </a:rPr>
              <a:t>tests scriptés</a:t>
            </a:r>
            <a:r>
              <a:rPr b="0" i="0" lang="fr" sz="1600" u="none" cap="none" strike="noStrike">
                <a:solidFill>
                  <a:srgbClr val="000000"/>
                </a:solidFill>
                <a:latin typeface="Varela Round"/>
                <a:ea typeface="Varela Round"/>
                <a:cs typeface="Varela Round"/>
                <a:sym typeface="Varela Round"/>
              </a:rPr>
              <a:t>.</a:t>
            </a:r>
            <a:endParaRPr b="0" i="0" sz="16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600"/>
              <a:buFont typeface="Arial"/>
              <a:buNone/>
            </a:pPr>
            <a:r>
              <a:rPr b="0" i="1" lang="fr" sz="1600" u="none" cap="none" strike="noStrike">
                <a:solidFill>
                  <a:srgbClr val="000000"/>
                </a:solidFill>
                <a:latin typeface="Varela Round"/>
                <a:ea typeface="Varela Round"/>
                <a:cs typeface="Varela Round"/>
                <a:sym typeface="Varela Round"/>
              </a:rPr>
              <a:t>Un Live Testing et un workshop sera dédié aux test exploratoires</a:t>
            </a:r>
            <a:endParaRPr b="0" i="1" sz="1600" u="none" cap="none" strike="noStrike">
              <a:solidFill>
                <a:srgbClr val="000000"/>
              </a:solidFill>
              <a:latin typeface="Varela Round"/>
              <a:ea typeface="Varela Round"/>
              <a:cs typeface="Varela Round"/>
              <a:sym typeface="Varela Round"/>
            </a:endParaRPr>
          </a:p>
        </p:txBody>
      </p:sp>
      <p:pic>
        <p:nvPicPr>
          <p:cNvPr id="188" name="Google Shape;188;p14"/>
          <p:cNvPicPr preferRelativeResize="0"/>
          <p:nvPr/>
        </p:nvPicPr>
        <p:blipFill rotWithShape="1">
          <a:blip r:embed="rId3">
            <a:alphaModFix/>
          </a:blip>
          <a:srcRect b="0" l="0" r="0" t="0"/>
          <a:stretch/>
        </p:blipFill>
        <p:spPr>
          <a:xfrm>
            <a:off x="5479275" y="1488238"/>
            <a:ext cx="3508800" cy="27001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5"/>
          <p:cNvSpPr txBox="1"/>
          <p:nvPr>
            <p:ph type="title"/>
          </p:nvPr>
        </p:nvSpPr>
        <p:spPr>
          <a:xfrm>
            <a:off x="1171250" y="-2650"/>
            <a:ext cx="28899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Test d’acceptation</a:t>
            </a:r>
            <a:endParaRPr/>
          </a:p>
        </p:txBody>
      </p:sp>
      <p:pic>
        <p:nvPicPr>
          <p:cNvPr id="194" name="Google Shape;194;p15"/>
          <p:cNvPicPr preferRelativeResize="0"/>
          <p:nvPr/>
        </p:nvPicPr>
        <p:blipFill rotWithShape="1">
          <a:blip r:embed="rId3">
            <a:alphaModFix/>
          </a:blip>
          <a:srcRect b="0" l="0" r="0" t="0"/>
          <a:stretch/>
        </p:blipFill>
        <p:spPr>
          <a:xfrm>
            <a:off x="487238" y="816175"/>
            <a:ext cx="8067324" cy="4121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16"/>
          <p:cNvPicPr preferRelativeResize="0"/>
          <p:nvPr/>
        </p:nvPicPr>
        <p:blipFill rotWithShape="1">
          <a:blip r:embed="rId3">
            <a:alphaModFix/>
          </a:blip>
          <a:srcRect b="0" l="0" r="0" t="0"/>
          <a:stretch/>
        </p:blipFill>
        <p:spPr>
          <a:xfrm>
            <a:off x="152400" y="869750"/>
            <a:ext cx="8839200" cy="3874046"/>
          </a:xfrm>
          <a:prstGeom prst="rect">
            <a:avLst/>
          </a:prstGeom>
          <a:noFill/>
          <a:ln>
            <a:noFill/>
          </a:ln>
        </p:spPr>
      </p:pic>
      <p:sp>
        <p:nvSpPr>
          <p:cNvPr id="200" name="Google Shape;200;p16"/>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Test de confirmation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7"/>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Test utilisateur</a:t>
            </a:r>
            <a:endParaRPr/>
          </a:p>
        </p:txBody>
      </p:sp>
      <p:sp>
        <p:nvSpPr>
          <p:cNvPr id="206" name="Google Shape;206;p17"/>
          <p:cNvSpPr txBox="1"/>
          <p:nvPr/>
        </p:nvSpPr>
        <p:spPr>
          <a:xfrm>
            <a:off x="2968225" y="3193250"/>
            <a:ext cx="61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7"/>
          <p:cNvSpPr txBox="1"/>
          <p:nvPr/>
        </p:nvSpPr>
        <p:spPr>
          <a:xfrm>
            <a:off x="142875" y="1701013"/>
            <a:ext cx="5336400" cy="2274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0" lang="fr" sz="1600" u="none" cap="none" strike="noStrike">
                <a:solidFill>
                  <a:srgbClr val="000000"/>
                </a:solidFill>
                <a:latin typeface="Varela Round"/>
                <a:ea typeface="Varela Round"/>
                <a:cs typeface="Varela Round"/>
                <a:sym typeface="Varela Round"/>
              </a:rPr>
              <a:t>Un test </a:t>
            </a:r>
            <a:r>
              <a:rPr b="1" i="0" lang="fr" sz="1600" u="none" cap="none" strike="noStrike">
                <a:solidFill>
                  <a:srgbClr val="000000"/>
                </a:solidFill>
                <a:latin typeface="Varela Round"/>
                <a:ea typeface="Varela Round"/>
                <a:cs typeface="Varela Round"/>
                <a:sym typeface="Varela Round"/>
              </a:rPr>
              <a:t>utilisateur</a:t>
            </a:r>
            <a:r>
              <a:rPr b="0" i="0" lang="fr" sz="1600" u="none" cap="none" strike="noStrike">
                <a:solidFill>
                  <a:srgbClr val="000000"/>
                </a:solidFill>
                <a:latin typeface="Varela Round"/>
                <a:ea typeface="Varela Round"/>
                <a:cs typeface="Varela Round"/>
                <a:sym typeface="Varela Round"/>
              </a:rPr>
              <a:t>, </a:t>
            </a:r>
            <a:r>
              <a:rPr b="0" i="1" lang="fr" sz="1600" u="none" cap="none" strike="noStrike">
                <a:solidFill>
                  <a:srgbClr val="000000"/>
                </a:solidFill>
                <a:latin typeface="Varela Round"/>
                <a:ea typeface="Varela Round"/>
                <a:cs typeface="Varela Round"/>
                <a:sym typeface="Varela Round"/>
              </a:rPr>
              <a:t>ou test d'utilisabilité</a:t>
            </a:r>
            <a:r>
              <a:rPr b="0" i="0" lang="fr" sz="1600" u="none" cap="none" strike="noStrike">
                <a:solidFill>
                  <a:srgbClr val="000000"/>
                </a:solidFill>
                <a:latin typeface="Varela Round"/>
                <a:ea typeface="Varela Round"/>
                <a:cs typeface="Varela Round"/>
                <a:sym typeface="Varela Round"/>
              </a:rPr>
              <a:t>, est une</a:t>
            </a:r>
            <a:endParaRPr b="0" i="0" sz="16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600"/>
              <a:buFont typeface="Arial"/>
              <a:buNone/>
            </a:pPr>
            <a:r>
              <a:rPr b="0" i="0" lang="fr" sz="1600" u="none" cap="none" strike="noStrike">
                <a:solidFill>
                  <a:srgbClr val="000000"/>
                </a:solidFill>
                <a:latin typeface="Varela Round"/>
                <a:ea typeface="Varela Round"/>
                <a:cs typeface="Varela Round"/>
                <a:sym typeface="Varela Round"/>
              </a:rPr>
              <a:t>méthode permettant d'évaluer un produit en le</a:t>
            </a:r>
            <a:endParaRPr b="0" i="0" sz="16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600"/>
              <a:buFont typeface="Arial"/>
              <a:buNone/>
            </a:pPr>
            <a:r>
              <a:rPr b="0" i="0" lang="fr" sz="1600" u="none" cap="none" strike="noStrike">
                <a:solidFill>
                  <a:srgbClr val="000000"/>
                </a:solidFill>
                <a:latin typeface="Varela Round"/>
                <a:ea typeface="Varela Round"/>
                <a:cs typeface="Varela Round"/>
                <a:sym typeface="Varela Round"/>
              </a:rPr>
              <a:t>faisant tester par des utilisateurs.</a:t>
            </a:r>
            <a:endParaRPr b="0" i="0" sz="16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600"/>
              <a:buFont typeface="Arial"/>
              <a:buNone/>
            </a:pPr>
            <a:r>
              <a:rPr b="0" i="0" lang="fr" sz="1600" u="none" cap="none" strike="noStrike">
                <a:solidFill>
                  <a:srgbClr val="000000"/>
                </a:solidFill>
                <a:latin typeface="Varela Round"/>
                <a:ea typeface="Varela Round"/>
                <a:cs typeface="Varela Round"/>
                <a:sym typeface="Varela Round"/>
              </a:rPr>
              <a:t>Il est fortement recommandé de faire ce type</a:t>
            </a:r>
            <a:endParaRPr b="0" i="0" sz="16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600"/>
              <a:buFont typeface="Arial"/>
              <a:buNone/>
            </a:pPr>
            <a:r>
              <a:rPr b="0" i="0" lang="fr" sz="1600" u="none" cap="none" strike="noStrike">
                <a:solidFill>
                  <a:srgbClr val="000000"/>
                </a:solidFill>
                <a:latin typeface="Varela Round"/>
                <a:ea typeface="Varela Round"/>
                <a:cs typeface="Varela Round"/>
                <a:sym typeface="Varela Round"/>
              </a:rPr>
              <a:t>de session pour avoir un retour sur le design de</a:t>
            </a:r>
            <a:endParaRPr b="0" i="0" sz="16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600"/>
              <a:buFont typeface="Arial"/>
              <a:buNone/>
            </a:pPr>
            <a:r>
              <a:rPr b="0" i="0" lang="fr" sz="1600" u="none" cap="none" strike="noStrike">
                <a:solidFill>
                  <a:srgbClr val="000000"/>
                </a:solidFill>
                <a:latin typeface="Varela Round"/>
                <a:ea typeface="Varela Round"/>
                <a:cs typeface="Varela Round"/>
                <a:sym typeface="Varela Round"/>
              </a:rPr>
              <a:t>son produit. Il est possible de le faire sous</a:t>
            </a:r>
            <a:endParaRPr b="0" i="0" sz="16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600"/>
              <a:buFont typeface="Arial"/>
              <a:buNone/>
            </a:pPr>
            <a:r>
              <a:rPr b="0" i="0" lang="fr" sz="1600" u="none" cap="none" strike="noStrike">
                <a:solidFill>
                  <a:srgbClr val="000000"/>
                </a:solidFill>
                <a:latin typeface="Varela Round"/>
                <a:ea typeface="Varela Round"/>
                <a:cs typeface="Varela Round"/>
                <a:sym typeface="Varela Round"/>
              </a:rPr>
              <a:t>forme de tests exploratoires ou « scénarisés ».</a:t>
            </a:r>
            <a:endParaRPr b="0" i="0" sz="1600" u="none" cap="none" strike="noStrike">
              <a:solidFill>
                <a:srgbClr val="000000"/>
              </a:solidFill>
              <a:latin typeface="Varela Round"/>
              <a:ea typeface="Varela Round"/>
              <a:cs typeface="Varela Round"/>
              <a:sym typeface="Varela Round"/>
            </a:endParaRPr>
          </a:p>
        </p:txBody>
      </p:sp>
      <p:pic>
        <p:nvPicPr>
          <p:cNvPr id="208" name="Google Shape;208;p17"/>
          <p:cNvPicPr preferRelativeResize="0"/>
          <p:nvPr/>
        </p:nvPicPr>
        <p:blipFill rotWithShape="1">
          <a:blip r:embed="rId3">
            <a:alphaModFix/>
          </a:blip>
          <a:srcRect b="0" l="0" r="0" t="0"/>
          <a:stretch/>
        </p:blipFill>
        <p:spPr>
          <a:xfrm>
            <a:off x="5033975" y="1797263"/>
            <a:ext cx="3965949" cy="2082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8"/>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Smoke Test</a:t>
            </a:r>
            <a:endParaRPr/>
          </a:p>
        </p:txBody>
      </p:sp>
      <p:sp>
        <p:nvSpPr>
          <p:cNvPr id="214" name="Google Shape;214;p18"/>
          <p:cNvSpPr txBox="1"/>
          <p:nvPr/>
        </p:nvSpPr>
        <p:spPr>
          <a:xfrm>
            <a:off x="2968225" y="3193250"/>
            <a:ext cx="61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8"/>
          <p:cNvSpPr txBox="1"/>
          <p:nvPr/>
        </p:nvSpPr>
        <p:spPr>
          <a:xfrm>
            <a:off x="142875" y="1307450"/>
            <a:ext cx="5336400" cy="1885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1" i="0" lang="fr" sz="1600" u="none" cap="none" strike="noStrike">
                <a:solidFill>
                  <a:srgbClr val="000000"/>
                </a:solidFill>
                <a:latin typeface="Varela Round"/>
                <a:ea typeface="Varela Round"/>
                <a:cs typeface="Varela Round"/>
                <a:sym typeface="Varela Round"/>
              </a:rPr>
              <a:t>Smoke Test</a:t>
            </a:r>
            <a:r>
              <a:rPr b="0" i="0" lang="fr" sz="1600" u="none" cap="none" strike="noStrike">
                <a:solidFill>
                  <a:srgbClr val="000000"/>
                </a:solidFill>
                <a:latin typeface="Varela Round"/>
                <a:ea typeface="Varela Round"/>
                <a:cs typeface="Varela Round"/>
                <a:sym typeface="Varela Round"/>
              </a:rPr>
              <a:t> autrement dit “test de fumée” tiré de l’électronique. Les électroniciens branchent la carte à un générateur de tension. Si elle fume c’est qu’il y a un problème sinon c’est que l’on peut commencer à l’utiliser mais ça ne garantit pas que tout marche. il s’agit de l’exécution de test simple et rapide. Ils nous donnent l’état de santé de notre application.</a:t>
            </a:r>
            <a:br>
              <a:rPr b="0" i="0" lang="fr" sz="1600" u="none" cap="none" strike="noStrike">
                <a:solidFill>
                  <a:srgbClr val="000000"/>
                </a:solidFill>
                <a:latin typeface="Varela Round"/>
                <a:ea typeface="Varela Round"/>
                <a:cs typeface="Varela Round"/>
                <a:sym typeface="Varela Round"/>
              </a:rPr>
            </a:br>
            <a:endParaRPr b="0" i="0" sz="16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600"/>
              <a:buFont typeface="Arial"/>
              <a:buNone/>
            </a:pPr>
            <a:r>
              <a:rPr b="0" i="0" lang="fr" sz="1600" u="none" cap="none" strike="noStrike">
                <a:solidFill>
                  <a:srgbClr val="000000"/>
                </a:solidFill>
                <a:latin typeface="Varela Round"/>
                <a:ea typeface="Varela Round"/>
                <a:cs typeface="Varela Round"/>
                <a:sym typeface="Varela Round"/>
              </a:rPr>
              <a:t>Par exemple, si mon application est un site web, un “smoke test” serait d’aller sur l’url et de vérifier que la page d’accueil s’affiche correctement.</a:t>
            </a:r>
            <a:endParaRPr b="0" i="0" sz="1600" u="none" cap="none" strike="noStrike">
              <a:solidFill>
                <a:srgbClr val="000000"/>
              </a:solidFill>
              <a:latin typeface="Varela Round"/>
              <a:ea typeface="Varela Round"/>
              <a:cs typeface="Varela Round"/>
              <a:sym typeface="Varela Round"/>
            </a:endParaRPr>
          </a:p>
        </p:txBody>
      </p:sp>
      <p:pic>
        <p:nvPicPr>
          <p:cNvPr id="216" name="Google Shape;216;p18"/>
          <p:cNvPicPr preferRelativeResize="0"/>
          <p:nvPr/>
        </p:nvPicPr>
        <p:blipFill rotWithShape="1">
          <a:blip r:embed="rId3">
            <a:alphaModFix/>
          </a:blip>
          <a:srcRect b="0" l="0" r="0" t="0"/>
          <a:stretch/>
        </p:blipFill>
        <p:spPr>
          <a:xfrm>
            <a:off x="5631675" y="1285288"/>
            <a:ext cx="3359925" cy="27307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9"/>
          <p:cNvSpPr txBox="1"/>
          <p:nvPr>
            <p:ph type="title"/>
          </p:nvPr>
        </p:nvSpPr>
        <p:spPr>
          <a:xfrm>
            <a:off x="1171250" y="-2650"/>
            <a:ext cx="54510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Différence entre test fonctionnel et non-fonctionnel</a:t>
            </a:r>
            <a:endParaRPr/>
          </a:p>
        </p:txBody>
      </p:sp>
      <p:sp>
        <p:nvSpPr>
          <p:cNvPr id="222" name="Google Shape;222;p19"/>
          <p:cNvSpPr txBox="1"/>
          <p:nvPr/>
        </p:nvSpPr>
        <p:spPr>
          <a:xfrm>
            <a:off x="2968225" y="3193250"/>
            <a:ext cx="61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3" name="Google Shape;223;p19"/>
          <p:cNvPicPr preferRelativeResize="0"/>
          <p:nvPr/>
        </p:nvPicPr>
        <p:blipFill rotWithShape="1">
          <a:blip r:embed="rId3">
            <a:alphaModFix/>
          </a:blip>
          <a:srcRect b="0" l="0" r="0" t="0"/>
          <a:stretch/>
        </p:blipFill>
        <p:spPr>
          <a:xfrm>
            <a:off x="2883313" y="1115038"/>
            <a:ext cx="2913424" cy="2913424"/>
          </a:xfrm>
          <a:prstGeom prst="rect">
            <a:avLst/>
          </a:prstGeom>
          <a:noFill/>
          <a:ln>
            <a:noFill/>
          </a:ln>
        </p:spPr>
      </p:pic>
      <p:sp>
        <p:nvSpPr>
          <p:cNvPr id="224" name="Google Shape;224;p19"/>
          <p:cNvSpPr txBox="1"/>
          <p:nvPr/>
        </p:nvSpPr>
        <p:spPr>
          <a:xfrm>
            <a:off x="275925" y="2213775"/>
            <a:ext cx="3000000" cy="431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rPr b="1" i="0" lang="fr" sz="1600" u="none" cap="none" strike="noStrike">
                <a:solidFill>
                  <a:schemeClr val="dk1"/>
                </a:solidFill>
                <a:latin typeface="Varela Round"/>
                <a:ea typeface="Varela Round"/>
                <a:cs typeface="Varela Round"/>
                <a:sym typeface="Varela Round"/>
              </a:rPr>
              <a:t>Feature / fonction </a:t>
            </a:r>
            <a:endParaRPr b="0" i="0" sz="1400" u="none" cap="none" strike="noStrike">
              <a:solidFill>
                <a:srgbClr val="000000"/>
              </a:solidFill>
              <a:latin typeface="Arial"/>
              <a:ea typeface="Arial"/>
              <a:cs typeface="Arial"/>
              <a:sym typeface="Arial"/>
            </a:endParaRPr>
          </a:p>
        </p:txBody>
      </p:sp>
      <p:sp>
        <p:nvSpPr>
          <p:cNvPr id="225" name="Google Shape;225;p19"/>
          <p:cNvSpPr txBox="1"/>
          <p:nvPr/>
        </p:nvSpPr>
        <p:spPr>
          <a:xfrm>
            <a:off x="5529375" y="2252975"/>
            <a:ext cx="3000000" cy="431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rPr b="1" i="0" lang="fr" sz="1600" u="none" cap="none" strike="noStrike">
                <a:solidFill>
                  <a:schemeClr val="dk1"/>
                </a:solidFill>
                <a:latin typeface="Varela Round"/>
                <a:ea typeface="Varela Round"/>
                <a:cs typeface="Varela Round"/>
                <a:sym typeface="Varela Round"/>
              </a:rPr>
              <a:t>Système / architecture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2"/>
          <p:cNvPicPr preferRelativeResize="0"/>
          <p:nvPr/>
        </p:nvPicPr>
        <p:blipFill rotWithShape="1">
          <a:blip r:embed="rId3">
            <a:alphaModFix/>
          </a:blip>
          <a:srcRect b="0" l="0" r="0" t="0"/>
          <a:stretch/>
        </p:blipFill>
        <p:spPr>
          <a:xfrm>
            <a:off x="231075" y="743950"/>
            <a:ext cx="4597500" cy="3847849"/>
          </a:xfrm>
          <a:prstGeom prst="rect">
            <a:avLst/>
          </a:prstGeom>
          <a:noFill/>
          <a:ln>
            <a:noFill/>
          </a:ln>
          <a:effectLst>
            <a:outerShdw blurRad="57150" rotWithShape="0" algn="bl" dir="5400000" dist="19050">
              <a:srgbClr val="000000">
                <a:alpha val="49803"/>
              </a:srgbClr>
            </a:outerShdw>
          </a:effectLst>
        </p:spPr>
      </p:pic>
      <p:sp>
        <p:nvSpPr>
          <p:cNvPr id="77" name="Google Shape;77;p2"/>
          <p:cNvSpPr/>
          <p:nvPr/>
        </p:nvSpPr>
        <p:spPr>
          <a:xfrm>
            <a:off x="4189500" y="0"/>
            <a:ext cx="4954500" cy="5143500"/>
          </a:xfrm>
          <a:prstGeom prst="rect">
            <a:avLst/>
          </a:prstGeom>
          <a:solidFill>
            <a:srgbClr val="F76C6C"/>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
          <p:cNvSpPr txBox="1"/>
          <p:nvPr/>
        </p:nvSpPr>
        <p:spPr>
          <a:xfrm>
            <a:off x="5765000" y="1232250"/>
            <a:ext cx="3200400" cy="26790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620"/>
              <a:buFont typeface="Arial"/>
              <a:buNone/>
            </a:pPr>
            <a:r>
              <a:rPr b="1" i="0" lang="fr" sz="1620" u="none" cap="none" strike="noStrike">
                <a:solidFill>
                  <a:srgbClr val="FFFFFF"/>
                </a:solidFill>
                <a:latin typeface="Raleway"/>
                <a:ea typeface="Raleway"/>
                <a:cs typeface="Raleway"/>
                <a:sym typeface="Raleway"/>
              </a:rPr>
              <a:t>Objectif de ce cours </a:t>
            </a:r>
            <a:endParaRPr b="1" i="0" sz="1620" u="none" cap="none" strike="noStrike">
              <a:solidFill>
                <a:srgbClr val="FFFFFF"/>
              </a:solidFill>
              <a:latin typeface="Raleway"/>
              <a:ea typeface="Raleway"/>
              <a:cs typeface="Raleway"/>
              <a:sym typeface="Raleway"/>
            </a:endParaRPr>
          </a:p>
          <a:p>
            <a:pPr indent="0" lvl="0" marL="0" marR="0" rtl="0" algn="ctr">
              <a:lnSpc>
                <a:spcPct val="90000"/>
              </a:lnSpc>
              <a:spcBef>
                <a:spcPts val="0"/>
              </a:spcBef>
              <a:spcAft>
                <a:spcPts val="0"/>
              </a:spcAft>
              <a:buClr>
                <a:srgbClr val="000000"/>
              </a:buClr>
              <a:buSzPts val="1620"/>
              <a:buFont typeface="Arial"/>
              <a:buNone/>
            </a:pPr>
            <a:r>
              <a:t/>
            </a:r>
            <a:endParaRPr b="1" i="0" sz="1620" u="none" cap="none" strike="noStrike">
              <a:solidFill>
                <a:srgbClr val="FFFFFF"/>
              </a:solidFill>
              <a:latin typeface="Raleway"/>
              <a:ea typeface="Raleway"/>
              <a:cs typeface="Raleway"/>
              <a:sym typeface="Raleway"/>
            </a:endParaRPr>
          </a:p>
          <a:p>
            <a:pPr indent="0" lvl="0" marL="0" marR="0" rtl="0" algn="ctr">
              <a:lnSpc>
                <a:spcPct val="90000"/>
              </a:lnSpc>
              <a:spcBef>
                <a:spcPts val="0"/>
              </a:spcBef>
              <a:spcAft>
                <a:spcPts val="0"/>
              </a:spcAft>
              <a:buClr>
                <a:schemeClr val="dk1"/>
              </a:buClr>
              <a:buSzPts val="1100"/>
              <a:buFont typeface="Arial"/>
              <a:buNone/>
            </a:pPr>
            <a:r>
              <a:rPr b="1" i="0" lang="fr" sz="1620" u="none" cap="none" strike="noStrike">
                <a:solidFill>
                  <a:schemeClr val="lt1"/>
                </a:solidFill>
                <a:latin typeface="Raleway"/>
                <a:ea typeface="Raleway"/>
                <a:cs typeface="Raleway"/>
                <a:sym typeface="Raleway"/>
              </a:rPr>
              <a:t>1/ Découvrir les tests non-fonctionnels</a:t>
            </a:r>
            <a:endParaRPr b="1" i="0" sz="1620" u="none" cap="none" strike="noStrike">
              <a:solidFill>
                <a:srgbClr val="FFFFFF"/>
              </a:solidFill>
              <a:latin typeface="Raleway"/>
              <a:ea typeface="Raleway"/>
              <a:cs typeface="Raleway"/>
              <a:sym typeface="Raleway"/>
            </a:endParaRPr>
          </a:p>
          <a:p>
            <a:pPr indent="0" lvl="0" marL="0" marR="0" rtl="0" algn="ctr">
              <a:lnSpc>
                <a:spcPct val="90000"/>
              </a:lnSpc>
              <a:spcBef>
                <a:spcPts val="0"/>
              </a:spcBef>
              <a:spcAft>
                <a:spcPts val="0"/>
              </a:spcAft>
              <a:buClr>
                <a:srgbClr val="000000"/>
              </a:buClr>
              <a:buSzPts val="1620"/>
              <a:buFont typeface="Arial"/>
              <a:buNone/>
            </a:pPr>
            <a:r>
              <a:rPr b="1" i="0" lang="fr" sz="1620" u="none" cap="none" strike="noStrike">
                <a:solidFill>
                  <a:srgbClr val="FFFFFF"/>
                </a:solidFill>
                <a:latin typeface="Raleway"/>
                <a:ea typeface="Raleway"/>
                <a:cs typeface="Raleway"/>
                <a:sym typeface="Raleway"/>
              </a:rPr>
              <a:t>2/ Découvrir les tests fonctionnels</a:t>
            </a:r>
            <a:endParaRPr b="1" i="0" sz="1620" u="none" cap="none" strike="noStrike">
              <a:solidFill>
                <a:srgbClr val="FFFFFF"/>
              </a:solidFill>
              <a:latin typeface="Raleway"/>
              <a:ea typeface="Raleway"/>
              <a:cs typeface="Raleway"/>
              <a:sym typeface="Raleway"/>
            </a:endParaRPr>
          </a:p>
          <a:p>
            <a:pPr indent="0" lvl="0" marL="0" marR="0" rtl="0" algn="ctr">
              <a:lnSpc>
                <a:spcPct val="90000"/>
              </a:lnSpc>
              <a:spcBef>
                <a:spcPts val="0"/>
              </a:spcBef>
              <a:spcAft>
                <a:spcPts val="0"/>
              </a:spcAft>
              <a:buClr>
                <a:srgbClr val="000000"/>
              </a:buClr>
              <a:buSzPts val="1620"/>
              <a:buFont typeface="Arial"/>
              <a:buNone/>
            </a:pPr>
            <a:r>
              <a:rPr b="1" i="0" lang="fr" sz="1620" u="none" cap="none" strike="noStrike">
                <a:solidFill>
                  <a:srgbClr val="FFFFFF"/>
                </a:solidFill>
                <a:latin typeface="Raleway"/>
                <a:ea typeface="Raleway"/>
                <a:cs typeface="Raleway"/>
                <a:sym typeface="Raleway"/>
              </a:rPr>
              <a:t>3/ Découvrir les tests de non-régression</a:t>
            </a:r>
            <a:endParaRPr b="1" i="0" sz="1620" u="none" cap="none" strike="noStrike">
              <a:solidFill>
                <a:srgbClr val="FFFFFF"/>
              </a:solidFill>
              <a:latin typeface="Raleway"/>
              <a:ea typeface="Raleway"/>
              <a:cs typeface="Raleway"/>
              <a:sym typeface="Raleway"/>
            </a:endParaRPr>
          </a:p>
          <a:p>
            <a:pPr indent="0" lvl="0" marL="0" marR="0" rtl="0" algn="ctr">
              <a:lnSpc>
                <a:spcPct val="90000"/>
              </a:lnSpc>
              <a:spcBef>
                <a:spcPts val="0"/>
              </a:spcBef>
              <a:spcAft>
                <a:spcPts val="0"/>
              </a:spcAft>
              <a:buClr>
                <a:schemeClr val="dk1"/>
              </a:buClr>
              <a:buSzPts val="1100"/>
              <a:buFont typeface="Arial"/>
              <a:buNone/>
            </a:pPr>
            <a:r>
              <a:rPr b="1" i="0" lang="fr" sz="1620" u="none" cap="none" strike="noStrike">
                <a:solidFill>
                  <a:schemeClr val="lt1"/>
                </a:solidFill>
                <a:latin typeface="Raleway"/>
                <a:ea typeface="Raleway"/>
                <a:cs typeface="Raleway"/>
                <a:sym typeface="Raleway"/>
              </a:rPr>
              <a:t>4/ Découvrir la différence entre test fonctionnel et test non fonctionnel </a:t>
            </a:r>
            <a:endParaRPr b="1" i="0" sz="1620" u="none" cap="none" strike="noStrike">
              <a:solidFill>
                <a:srgbClr val="FFFFFF"/>
              </a:solidFill>
              <a:latin typeface="Raleway"/>
              <a:ea typeface="Raleway"/>
              <a:cs typeface="Raleway"/>
              <a:sym typeface="Raleway"/>
            </a:endParaRPr>
          </a:p>
          <a:p>
            <a:pPr indent="0" lvl="0" marL="0" marR="0" rtl="0" algn="ctr">
              <a:lnSpc>
                <a:spcPct val="90000"/>
              </a:lnSpc>
              <a:spcBef>
                <a:spcPts val="0"/>
              </a:spcBef>
              <a:spcAft>
                <a:spcPts val="0"/>
              </a:spcAft>
              <a:buClr>
                <a:srgbClr val="000000"/>
              </a:buClr>
              <a:buSzPts val="1620"/>
              <a:buFont typeface="Arial"/>
              <a:buNone/>
            </a:pPr>
            <a:r>
              <a:t/>
            </a:r>
            <a:endParaRPr b="1" i="0" sz="1620" u="none" cap="none" strike="noStrike">
              <a:solidFill>
                <a:srgbClr val="FFFFFF"/>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p:tgtEl>
                                          <p:spTgt spid="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1000"/>
                                        <p:tgtEl>
                                          <p:spTgt spid="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1000"/>
                                        <p:tgtEl>
                                          <p:spTgt spid="7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3"/>
          <p:cNvSpPr txBox="1"/>
          <p:nvPr>
            <p:ph idx="4294967295" type="title"/>
          </p:nvPr>
        </p:nvSpPr>
        <p:spPr>
          <a:xfrm>
            <a:off x="626125" y="716900"/>
            <a:ext cx="3820800" cy="103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fr">
                <a:latin typeface="Varela Round"/>
                <a:ea typeface="Varela Round"/>
                <a:cs typeface="Varela Round"/>
                <a:sym typeface="Varela Round"/>
              </a:rPr>
              <a:t>Les tests non-fonctionnels</a:t>
            </a:r>
            <a:endParaRPr b="1">
              <a:latin typeface="Varela Round"/>
              <a:ea typeface="Varela Round"/>
              <a:cs typeface="Varela Round"/>
              <a:sym typeface="Varela Round"/>
            </a:endParaRPr>
          </a:p>
        </p:txBody>
      </p:sp>
      <p:sp>
        <p:nvSpPr>
          <p:cNvPr id="84" name="Google Shape;84;p3"/>
          <p:cNvSpPr txBox="1"/>
          <p:nvPr/>
        </p:nvSpPr>
        <p:spPr>
          <a:xfrm>
            <a:off x="193500" y="2206650"/>
            <a:ext cx="3664200" cy="1404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0" lang="fr" sz="1600" u="none" cap="none" strike="noStrike">
                <a:solidFill>
                  <a:srgbClr val="000000"/>
                </a:solidFill>
                <a:latin typeface="Varela Round"/>
                <a:ea typeface="Varela Round"/>
                <a:cs typeface="Varela Round"/>
                <a:sym typeface="Varela Round"/>
              </a:rPr>
              <a:t>Les tests non fonctionnels sont effectués pour vérifier les aspects non fonctionnels tels que les performances, l'utilisabilité, la fiabilité, etc. de l'application testée.</a:t>
            </a:r>
            <a:endParaRPr b="0" i="0" sz="1600" u="none" cap="none" strike="noStrike">
              <a:solidFill>
                <a:srgbClr val="000000"/>
              </a:solidFill>
              <a:latin typeface="Varela Round"/>
              <a:ea typeface="Varela Round"/>
              <a:cs typeface="Varela Round"/>
              <a:sym typeface="Varela Rou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4"/>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Test d’accessibilité</a:t>
            </a:r>
            <a:endParaRPr/>
          </a:p>
        </p:txBody>
      </p:sp>
      <p:sp>
        <p:nvSpPr>
          <p:cNvPr id="90" name="Google Shape;90;p4"/>
          <p:cNvSpPr txBox="1"/>
          <p:nvPr/>
        </p:nvSpPr>
        <p:spPr>
          <a:xfrm>
            <a:off x="354275" y="1317300"/>
            <a:ext cx="5560800" cy="2508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Varela Round"/>
                <a:ea typeface="Varela Round"/>
                <a:cs typeface="Varela Round"/>
                <a:sym typeface="Varela Round"/>
              </a:rPr>
              <a:t>Les tests </a:t>
            </a:r>
            <a:r>
              <a:rPr b="1" i="0" lang="fr" sz="1400" u="none" cap="none" strike="noStrike">
                <a:solidFill>
                  <a:srgbClr val="000000"/>
                </a:solidFill>
                <a:latin typeface="Varela Round"/>
                <a:ea typeface="Varela Round"/>
                <a:cs typeface="Varela Round"/>
                <a:sym typeface="Varela Round"/>
              </a:rPr>
              <a:t>d'accessibilité</a:t>
            </a:r>
            <a:r>
              <a:rPr b="0" i="0" lang="fr" sz="1400" u="none" cap="none" strike="noStrike">
                <a:solidFill>
                  <a:srgbClr val="000000"/>
                </a:solidFill>
                <a:latin typeface="Varela Round"/>
                <a:ea typeface="Varela Round"/>
                <a:cs typeface="Varela Round"/>
                <a:sym typeface="Varela Round"/>
              </a:rPr>
              <a:t> consistent à effectuer des tests via un logiciel permettant de s'assurer que les personnes handicapées sont en mesure de le faire et d'utiliser un site Web sans rencontrer aucune sorte d'obstacles.</a:t>
            </a:r>
            <a:endParaRPr b="0" i="0" sz="14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Varela Round"/>
                <a:ea typeface="Varela Round"/>
                <a:cs typeface="Varela Round"/>
                <a:sym typeface="Varela Round"/>
              </a:rPr>
              <a:t>Ces tests sont spécifiques aux applications mobiles et web.</a:t>
            </a:r>
            <a:br>
              <a:rPr b="0" i="0" lang="fr" sz="1400" u="none" cap="none" strike="noStrike">
                <a:solidFill>
                  <a:srgbClr val="000000"/>
                </a:solidFill>
                <a:latin typeface="Varela Round"/>
                <a:ea typeface="Varela Round"/>
                <a:cs typeface="Varela Round"/>
                <a:sym typeface="Varela Round"/>
              </a:rPr>
            </a:br>
            <a:br>
              <a:rPr b="0" i="0" lang="fr" sz="1400" u="none" cap="none" strike="noStrike">
                <a:solidFill>
                  <a:srgbClr val="000000"/>
                </a:solidFill>
                <a:latin typeface="Varela Round"/>
                <a:ea typeface="Varela Round"/>
                <a:cs typeface="Varela Round"/>
                <a:sym typeface="Varela Round"/>
              </a:rPr>
            </a:br>
            <a:r>
              <a:rPr b="0" i="0" lang="fr" sz="1400" u="none" cap="none" strike="noStrike">
                <a:solidFill>
                  <a:srgbClr val="000000"/>
                </a:solidFill>
                <a:latin typeface="Varela Round"/>
                <a:ea typeface="Varela Round"/>
                <a:cs typeface="Varela Round"/>
                <a:sym typeface="Varela Round"/>
              </a:rPr>
              <a:t>Les tests d'accessibilité permettent de garantir que les sites Web sont conviviaux et accessibles à tous, y compris les personnes handicapées qui utilisent des technologies d'assistance.</a:t>
            </a:r>
            <a:endParaRPr b="0" i="0" sz="1400" u="none" cap="none" strike="noStrike">
              <a:solidFill>
                <a:srgbClr val="000000"/>
              </a:solidFill>
              <a:latin typeface="Varela Round"/>
              <a:ea typeface="Varela Round"/>
              <a:cs typeface="Varela Round"/>
              <a:sym typeface="Varela Round"/>
            </a:endParaRPr>
          </a:p>
        </p:txBody>
      </p:sp>
      <p:pic>
        <p:nvPicPr>
          <p:cNvPr id="91" name="Google Shape;91;p4"/>
          <p:cNvPicPr preferRelativeResize="0"/>
          <p:nvPr/>
        </p:nvPicPr>
        <p:blipFill rotWithShape="1">
          <a:blip r:embed="rId3">
            <a:alphaModFix/>
          </a:blip>
          <a:srcRect b="0" l="0" r="0" t="0"/>
          <a:stretch/>
        </p:blipFill>
        <p:spPr>
          <a:xfrm>
            <a:off x="6078175" y="1115038"/>
            <a:ext cx="2913424" cy="2913424"/>
          </a:xfrm>
          <a:prstGeom prst="rect">
            <a:avLst/>
          </a:prstGeom>
          <a:noFill/>
          <a:ln>
            <a:noFill/>
          </a:ln>
        </p:spPr>
      </p:pic>
      <p:sp>
        <p:nvSpPr>
          <p:cNvPr id="92" name="Google Shape;92;p4"/>
          <p:cNvSpPr txBox="1"/>
          <p:nvPr/>
        </p:nvSpPr>
        <p:spPr>
          <a:xfrm>
            <a:off x="2968225" y="3193250"/>
            <a:ext cx="61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5"/>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Test de performance</a:t>
            </a:r>
            <a:endParaRPr/>
          </a:p>
        </p:txBody>
      </p:sp>
      <p:sp>
        <p:nvSpPr>
          <p:cNvPr id="98" name="Google Shape;98;p5"/>
          <p:cNvSpPr txBox="1"/>
          <p:nvPr/>
        </p:nvSpPr>
        <p:spPr>
          <a:xfrm>
            <a:off x="3397500" y="1317300"/>
            <a:ext cx="5560800" cy="2979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Varela Round"/>
                <a:ea typeface="Varela Round"/>
                <a:cs typeface="Varela Round"/>
                <a:sym typeface="Varela Round"/>
              </a:rPr>
              <a:t>Les tests de </a:t>
            </a:r>
            <a:r>
              <a:rPr b="1" i="0" lang="fr" sz="1400" u="none" cap="none" strike="noStrike">
                <a:solidFill>
                  <a:srgbClr val="000000"/>
                </a:solidFill>
                <a:latin typeface="Varela Round"/>
                <a:ea typeface="Varela Round"/>
                <a:cs typeface="Varela Round"/>
                <a:sym typeface="Varela Round"/>
              </a:rPr>
              <a:t>performance</a:t>
            </a:r>
            <a:r>
              <a:rPr b="0" i="0" lang="fr" sz="1400" u="none" cap="none" strike="noStrike">
                <a:solidFill>
                  <a:srgbClr val="000000"/>
                </a:solidFill>
                <a:latin typeface="Varela Round"/>
                <a:ea typeface="Varela Round"/>
                <a:cs typeface="Varela Round"/>
                <a:sym typeface="Varela Round"/>
              </a:rPr>
              <a:t> (et de charge) ont pour principal objectif la validation d'une solution logicielle et de son architecture sous-jacente liées à une utilisation simultanée multi-utilisateurs, permettant ainsi d'éviter certains problèmes en production. Ils permettent de garantir une qualité de service applicative dans des conditions réelles d'utilisation.</a:t>
            </a:r>
            <a:endParaRPr b="0" i="0" sz="14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Varela Round"/>
                <a:ea typeface="Varela Round"/>
                <a:cs typeface="Varela Round"/>
                <a:sym typeface="Varela Round"/>
              </a:rPr>
              <a:t>L'objectif des tests de </a:t>
            </a:r>
            <a:r>
              <a:rPr b="1" i="0" lang="fr" sz="1400" u="none" cap="none" strike="noStrike">
                <a:solidFill>
                  <a:srgbClr val="000000"/>
                </a:solidFill>
                <a:latin typeface="Varela Round"/>
                <a:ea typeface="Varela Round"/>
                <a:cs typeface="Varela Round"/>
                <a:sym typeface="Varela Round"/>
              </a:rPr>
              <a:t>performance</a:t>
            </a:r>
            <a:r>
              <a:rPr b="0" i="0" lang="fr" sz="1400" u="none" cap="none" strike="noStrike">
                <a:solidFill>
                  <a:srgbClr val="000000"/>
                </a:solidFill>
                <a:latin typeface="Varela Round"/>
                <a:ea typeface="Varela Round"/>
                <a:cs typeface="Varela Round"/>
                <a:sym typeface="Varela Round"/>
              </a:rPr>
              <a:t> n'est pas de couvrir 90% des cas de tests possibles et imaginables (comme les tests fonctionnels unitaires), mais de couvrir les aspects applicatifs présentant des risques systèmes en charge, des risques d'interactions avec d'autres briques applicatifs, des risques stratégiques ou financiers sur des fonctionnalités ciblées.</a:t>
            </a:r>
            <a:endParaRPr b="0" i="0" sz="1400" u="none" cap="none" strike="noStrike">
              <a:solidFill>
                <a:srgbClr val="000000"/>
              </a:solidFill>
              <a:latin typeface="Varela Round"/>
              <a:ea typeface="Varela Round"/>
              <a:cs typeface="Varela Round"/>
              <a:sym typeface="Varela Round"/>
            </a:endParaRPr>
          </a:p>
        </p:txBody>
      </p:sp>
      <p:pic>
        <p:nvPicPr>
          <p:cNvPr id="99" name="Google Shape;99;p5"/>
          <p:cNvPicPr preferRelativeResize="0"/>
          <p:nvPr/>
        </p:nvPicPr>
        <p:blipFill rotWithShape="1">
          <a:blip r:embed="rId3">
            <a:alphaModFix/>
          </a:blip>
          <a:srcRect b="0" l="0" r="0" t="0"/>
          <a:stretch/>
        </p:blipFill>
        <p:spPr>
          <a:xfrm>
            <a:off x="238150" y="1619250"/>
            <a:ext cx="2971800" cy="190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6"/>
          <p:cNvSpPr txBox="1"/>
          <p:nvPr>
            <p:ph type="title"/>
          </p:nvPr>
        </p:nvSpPr>
        <p:spPr>
          <a:xfrm>
            <a:off x="1171250" y="-2650"/>
            <a:ext cx="38223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Test de performance - outils</a:t>
            </a:r>
            <a:endParaRPr/>
          </a:p>
        </p:txBody>
      </p:sp>
      <p:pic>
        <p:nvPicPr>
          <p:cNvPr id="105" name="Google Shape;105;p6"/>
          <p:cNvPicPr preferRelativeResize="0"/>
          <p:nvPr/>
        </p:nvPicPr>
        <p:blipFill rotWithShape="1">
          <a:blip r:embed="rId3">
            <a:alphaModFix/>
          </a:blip>
          <a:srcRect b="0" l="0" r="0" t="0"/>
          <a:stretch/>
        </p:blipFill>
        <p:spPr>
          <a:xfrm>
            <a:off x="6367450" y="901875"/>
            <a:ext cx="2001450" cy="1946401"/>
          </a:xfrm>
          <a:prstGeom prst="rect">
            <a:avLst/>
          </a:prstGeom>
          <a:noFill/>
          <a:ln>
            <a:noFill/>
          </a:ln>
        </p:spPr>
      </p:pic>
      <p:pic>
        <p:nvPicPr>
          <p:cNvPr id="106" name="Google Shape;106;p6"/>
          <p:cNvPicPr preferRelativeResize="0"/>
          <p:nvPr/>
        </p:nvPicPr>
        <p:blipFill rotWithShape="1">
          <a:blip r:embed="rId4">
            <a:alphaModFix/>
          </a:blip>
          <a:srcRect b="0" l="0" r="0" t="0"/>
          <a:stretch/>
        </p:blipFill>
        <p:spPr>
          <a:xfrm>
            <a:off x="231050" y="982250"/>
            <a:ext cx="4762500" cy="1514475"/>
          </a:xfrm>
          <a:prstGeom prst="rect">
            <a:avLst/>
          </a:prstGeom>
          <a:noFill/>
          <a:ln>
            <a:noFill/>
          </a:ln>
        </p:spPr>
      </p:pic>
      <p:pic>
        <p:nvPicPr>
          <p:cNvPr id="107" name="Google Shape;107;p6"/>
          <p:cNvPicPr preferRelativeResize="0"/>
          <p:nvPr/>
        </p:nvPicPr>
        <p:blipFill rotWithShape="1">
          <a:blip r:embed="rId5">
            <a:alphaModFix/>
          </a:blip>
          <a:srcRect b="0" l="0" r="0" t="0"/>
          <a:stretch/>
        </p:blipFill>
        <p:spPr>
          <a:xfrm>
            <a:off x="591750" y="2933125"/>
            <a:ext cx="2569425" cy="1284713"/>
          </a:xfrm>
          <a:prstGeom prst="rect">
            <a:avLst/>
          </a:prstGeom>
          <a:noFill/>
          <a:ln>
            <a:noFill/>
          </a:ln>
        </p:spPr>
      </p:pic>
      <p:pic>
        <p:nvPicPr>
          <p:cNvPr id="108" name="Google Shape;108;p6"/>
          <p:cNvPicPr preferRelativeResize="0"/>
          <p:nvPr/>
        </p:nvPicPr>
        <p:blipFill rotWithShape="1">
          <a:blip r:embed="rId6">
            <a:alphaModFix/>
          </a:blip>
          <a:srcRect b="0" l="0" r="0" t="0"/>
          <a:stretch/>
        </p:blipFill>
        <p:spPr>
          <a:xfrm>
            <a:off x="4232200" y="3611124"/>
            <a:ext cx="4272451" cy="1048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7"/>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Test de sécurité</a:t>
            </a:r>
            <a:endParaRPr/>
          </a:p>
        </p:txBody>
      </p:sp>
      <p:sp>
        <p:nvSpPr>
          <p:cNvPr id="114" name="Google Shape;114;p7"/>
          <p:cNvSpPr txBox="1"/>
          <p:nvPr/>
        </p:nvSpPr>
        <p:spPr>
          <a:xfrm>
            <a:off x="332825" y="942250"/>
            <a:ext cx="5560800" cy="39762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Varela Round"/>
                <a:ea typeface="Varela Round"/>
                <a:cs typeface="Varela Round"/>
                <a:sym typeface="Varela Round"/>
              </a:rPr>
              <a:t>Un test d'intrusion est la pratique qui consiste à tester un système informatique, un réseau ou une application Web pour y déceler des vulnérabilités susceptibles d'être exploitées par un pirate.</a:t>
            </a:r>
            <a:endParaRPr b="0" i="0" sz="14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400"/>
              <a:buFont typeface="Arial"/>
              <a:buNone/>
            </a:pPr>
            <a:br>
              <a:rPr b="0" i="0" lang="fr" sz="1400" u="none" cap="none" strike="noStrike">
                <a:solidFill>
                  <a:srgbClr val="000000"/>
                </a:solidFill>
                <a:latin typeface="Varela Round"/>
                <a:ea typeface="Varela Round"/>
                <a:cs typeface="Varela Round"/>
                <a:sym typeface="Varela Round"/>
              </a:rPr>
            </a:br>
            <a:r>
              <a:rPr b="0" i="0" lang="fr" sz="1400" u="none" cap="none" strike="noStrike">
                <a:solidFill>
                  <a:srgbClr val="000000"/>
                </a:solidFill>
                <a:latin typeface="Varela Round"/>
                <a:ea typeface="Varela Round"/>
                <a:cs typeface="Varela Round"/>
                <a:sym typeface="Varela Round"/>
              </a:rPr>
              <a:t>Ce type de test peut être automatisé à l'aide d'applications ou effectué manuellement. Dans les deux cas, il s'agit de recueillir des informations sur la cible avant d'effectuer le test (</a:t>
            </a:r>
            <a:r>
              <a:rPr b="1" i="0" lang="fr" sz="1400" u="none" cap="none" strike="noStrike">
                <a:solidFill>
                  <a:srgbClr val="000000"/>
                </a:solidFill>
                <a:latin typeface="Varela Round"/>
                <a:ea typeface="Varela Round"/>
                <a:cs typeface="Varela Round"/>
                <a:sym typeface="Varela Round"/>
              </a:rPr>
              <a:t>reconnaissance</a:t>
            </a:r>
            <a:r>
              <a:rPr b="0" i="0" lang="fr" sz="1400" u="none" cap="none" strike="noStrike">
                <a:solidFill>
                  <a:srgbClr val="000000"/>
                </a:solidFill>
                <a:latin typeface="Varela Round"/>
                <a:ea typeface="Varela Round"/>
                <a:cs typeface="Varela Round"/>
                <a:sym typeface="Varela Round"/>
              </a:rPr>
              <a:t>), d'identifier les points d'entrée possibles, de tenter de s'infiltrer (</a:t>
            </a:r>
            <a:r>
              <a:rPr b="1" i="0" lang="fr" sz="1400" u="none" cap="none" strike="noStrike">
                <a:solidFill>
                  <a:srgbClr val="000000"/>
                </a:solidFill>
                <a:latin typeface="Varela Round"/>
                <a:ea typeface="Varela Round"/>
                <a:cs typeface="Varela Round"/>
                <a:sym typeface="Varela Round"/>
              </a:rPr>
              <a:t>virtuellement ou réellement</a:t>
            </a:r>
            <a:r>
              <a:rPr b="0" i="0" lang="fr" sz="1400" u="none" cap="none" strike="noStrike">
                <a:solidFill>
                  <a:srgbClr val="000000"/>
                </a:solidFill>
                <a:latin typeface="Varela Round"/>
                <a:ea typeface="Varela Round"/>
                <a:cs typeface="Varela Round"/>
                <a:sym typeface="Varela Round"/>
              </a:rPr>
              <a:t>), puis de rapporter les résultats obtenus.</a:t>
            </a:r>
            <a:endParaRPr b="0" i="0" sz="14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Varela Round"/>
                <a:ea typeface="Varela Round"/>
                <a:cs typeface="Varela Round"/>
                <a:sym typeface="Varela Round"/>
              </a:rPr>
              <a:t>L'objectif principal d'un test d'intrusion est d'identifier les failles de sécurité. Un test de ce genre peut également servir à vérifier qu'une organisation respecte les règles de sécurité, que ses employés sont sensibilisés à cette problématique et que l'organisation est en mesure d'identifier les incidents et d'y répondre.</a:t>
            </a:r>
            <a:endParaRPr b="0" i="0" sz="1400" u="none" cap="none" strike="noStrike">
              <a:solidFill>
                <a:srgbClr val="000000"/>
              </a:solidFill>
              <a:latin typeface="Varela Round"/>
              <a:ea typeface="Varela Round"/>
              <a:cs typeface="Varela Round"/>
              <a:sym typeface="Varela Round"/>
            </a:endParaRPr>
          </a:p>
        </p:txBody>
      </p:sp>
      <p:pic>
        <p:nvPicPr>
          <p:cNvPr id="115" name="Google Shape;115;p7"/>
          <p:cNvPicPr preferRelativeResize="0"/>
          <p:nvPr/>
        </p:nvPicPr>
        <p:blipFill rotWithShape="1">
          <a:blip r:embed="rId3">
            <a:alphaModFix/>
          </a:blip>
          <a:srcRect b="0" l="0" r="0" t="0"/>
          <a:stretch/>
        </p:blipFill>
        <p:spPr>
          <a:xfrm>
            <a:off x="6035300" y="1598038"/>
            <a:ext cx="2945574" cy="194741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8"/>
          <p:cNvSpPr txBox="1"/>
          <p:nvPr>
            <p:ph idx="4294967295" type="title"/>
          </p:nvPr>
        </p:nvSpPr>
        <p:spPr>
          <a:xfrm>
            <a:off x="626125" y="716900"/>
            <a:ext cx="3820800" cy="103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fr">
                <a:latin typeface="Varela Round"/>
                <a:ea typeface="Varela Round"/>
                <a:cs typeface="Varela Round"/>
                <a:sym typeface="Varela Round"/>
              </a:rPr>
              <a:t>Les tests fonctionnels</a:t>
            </a:r>
            <a:endParaRPr b="1">
              <a:latin typeface="Varela Round"/>
              <a:ea typeface="Varela Round"/>
              <a:cs typeface="Varela Round"/>
              <a:sym typeface="Varela Round"/>
            </a:endParaRPr>
          </a:p>
        </p:txBody>
      </p:sp>
      <p:sp>
        <p:nvSpPr>
          <p:cNvPr id="121" name="Google Shape;121;p8"/>
          <p:cNvSpPr txBox="1"/>
          <p:nvPr/>
        </p:nvSpPr>
        <p:spPr>
          <a:xfrm>
            <a:off x="182800" y="2110200"/>
            <a:ext cx="3664200" cy="23262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0" lang="fr" sz="1600" u="none" cap="none" strike="noStrike">
                <a:solidFill>
                  <a:srgbClr val="000000"/>
                </a:solidFill>
                <a:latin typeface="Varela Round"/>
                <a:ea typeface="Varela Round"/>
                <a:cs typeface="Varela Round"/>
                <a:sym typeface="Varela Round"/>
              </a:rPr>
              <a:t>Les tests fonctionnels sont utilisés pour vérifier les fonctions d'une application logicielle conformément aux spécifications des exigences. </a:t>
            </a:r>
            <a:endParaRPr b="0" i="0" sz="16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600"/>
              <a:buFont typeface="Arial"/>
              <a:buNone/>
            </a:pPr>
            <a:r>
              <a:rPr b="0" i="0" lang="fr" sz="1600" u="none" cap="none" strike="noStrike">
                <a:solidFill>
                  <a:srgbClr val="000000"/>
                </a:solidFill>
                <a:latin typeface="Varela Round"/>
                <a:ea typeface="Varela Round"/>
                <a:cs typeface="Varela Round"/>
                <a:sym typeface="Varela Round"/>
              </a:rPr>
              <a:t>Les tests fonctionnels impliquent principalement des tests de </a:t>
            </a:r>
            <a:r>
              <a:rPr b="0" i="1" lang="fr" sz="1600" u="none" cap="none" strike="noStrike">
                <a:solidFill>
                  <a:srgbClr val="000000"/>
                </a:solidFill>
                <a:latin typeface="Varela Round"/>
                <a:ea typeface="Varela Round"/>
                <a:cs typeface="Varela Round"/>
                <a:sym typeface="Varela Round"/>
              </a:rPr>
              <a:t>“boîte noire”</a:t>
            </a:r>
            <a:r>
              <a:rPr b="0" i="0" lang="fr" sz="1600" u="none" cap="none" strike="noStrike">
                <a:solidFill>
                  <a:srgbClr val="000000"/>
                </a:solidFill>
                <a:latin typeface="Varela Round"/>
                <a:ea typeface="Varela Round"/>
                <a:cs typeface="Varela Round"/>
                <a:sym typeface="Varela Round"/>
              </a:rPr>
              <a:t> et ne dépendent pas du code source de l'application.</a:t>
            </a:r>
            <a:endParaRPr b="0" i="0" sz="1600" u="none" cap="none" strike="noStrike">
              <a:solidFill>
                <a:srgbClr val="000000"/>
              </a:solidFill>
              <a:latin typeface="Varela Round"/>
              <a:ea typeface="Varela Round"/>
              <a:cs typeface="Varela Round"/>
              <a:sym typeface="Varela Rou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9"/>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Test de non-régression</a:t>
            </a:r>
            <a:endParaRPr/>
          </a:p>
        </p:txBody>
      </p:sp>
      <p:sp>
        <p:nvSpPr>
          <p:cNvPr id="127" name="Google Shape;127;p9"/>
          <p:cNvSpPr txBox="1"/>
          <p:nvPr/>
        </p:nvSpPr>
        <p:spPr>
          <a:xfrm>
            <a:off x="354275" y="1317300"/>
            <a:ext cx="5560800" cy="2508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arela Round"/>
              <a:ea typeface="Varela Round"/>
              <a:cs typeface="Varela Round"/>
              <a:sym typeface="Varela Round"/>
            </a:endParaRPr>
          </a:p>
        </p:txBody>
      </p:sp>
      <p:sp>
        <p:nvSpPr>
          <p:cNvPr id="128" name="Google Shape;128;p9"/>
          <p:cNvSpPr txBox="1"/>
          <p:nvPr/>
        </p:nvSpPr>
        <p:spPr>
          <a:xfrm>
            <a:off x="2968225" y="3193250"/>
            <a:ext cx="61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9" name="Google Shape;129;p9"/>
          <p:cNvPicPr preferRelativeResize="0"/>
          <p:nvPr/>
        </p:nvPicPr>
        <p:blipFill rotWithShape="1">
          <a:blip r:embed="rId3">
            <a:alphaModFix/>
          </a:blip>
          <a:srcRect b="0" l="0" r="0" t="0"/>
          <a:stretch/>
        </p:blipFill>
        <p:spPr>
          <a:xfrm>
            <a:off x="6249650" y="1347788"/>
            <a:ext cx="2447925" cy="2447925"/>
          </a:xfrm>
          <a:prstGeom prst="rect">
            <a:avLst/>
          </a:prstGeom>
          <a:noFill/>
          <a:ln>
            <a:noFill/>
          </a:ln>
        </p:spPr>
      </p:pic>
      <p:sp>
        <p:nvSpPr>
          <p:cNvPr id="130" name="Google Shape;130;p9"/>
          <p:cNvSpPr txBox="1"/>
          <p:nvPr/>
        </p:nvSpPr>
        <p:spPr>
          <a:xfrm>
            <a:off x="148175" y="2003413"/>
            <a:ext cx="5766900" cy="113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0" lang="fr" sz="1600" u="none" cap="none" strike="noStrike">
                <a:solidFill>
                  <a:srgbClr val="000000"/>
                </a:solidFill>
                <a:latin typeface="Varela Round"/>
                <a:ea typeface="Varela Round"/>
                <a:cs typeface="Varela Round"/>
                <a:sym typeface="Varela Round"/>
              </a:rPr>
              <a:t>Un test de </a:t>
            </a:r>
            <a:r>
              <a:rPr b="1" i="0" lang="fr" sz="1600" u="none" cap="none" strike="noStrike">
                <a:solidFill>
                  <a:srgbClr val="000000"/>
                </a:solidFill>
                <a:latin typeface="Varela Round"/>
                <a:ea typeface="Varela Round"/>
                <a:cs typeface="Varela Round"/>
                <a:sym typeface="Varela Round"/>
              </a:rPr>
              <a:t>non régression</a:t>
            </a:r>
            <a:r>
              <a:rPr b="0" i="0" lang="fr" sz="1600" u="none" cap="none" strike="noStrike">
                <a:solidFill>
                  <a:srgbClr val="000000"/>
                </a:solidFill>
                <a:latin typeface="Varela Round"/>
                <a:ea typeface="Varela Round"/>
                <a:cs typeface="Varela Round"/>
                <a:sym typeface="Varela Round"/>
              </a:rPr>
              <a:t> permet de valider que la mise en ligne d’une nouvelle fonctionnalité sur un logiciel n'impacte pas les fonctions déjà existantes.</a:t>
            </a:r>
            <a:endParaRPr b="0" i="0" sz="1600" u="none" cap="none" strike="noStrike">
              <a:solidFill>
                <a:srgbClr val="000000"/>
              </a:solidFill>
              <a:latin typeface="Varela Round"/>
              <a:ea typeface="Varela Round"/>
              <a:cs typeface="Varela Round"/>
              <a:sym typeface="Varela Roun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